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1" r:id="rId4"/>
    <p:sldId id="262" r:id="rId5"/>
    <p:sldId id="258" r:id="rId6"/>
    <p:sldId id="259" r:id="rId7"/>
    <p:sldId id="260" r:id="rId8"/>
    <p:sldId id="263" r:id="rId9"/>
    <p:sldId id="264" r:id="rId10"/>
    <p:sldId id="265" r:id="rId11"/>
    <p:sldId id="267" r:id="rId12"/>
    <p:sldId id="268" r:id="rId13"/>
    <p:sldId id="266" r:id="rId14"/>
  </p:sldIdLst>
  <p:sldSz cx="6858000" cy="9144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60" autoAdjust="0"/>
  </p:normalViewPr>
  <p:slideViewPr>
    <p:cSldViewPr>
      <p:cViewPr varScale="1">
        <p:scale>
          <a:sx n="42" d="100"/>
          <a:sy n="42" d="100"/>
        </p:scale>
        <p:origin x="-1114" y="-77"/>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13CF7A-78ED-40AE-9561-16C49BCC7E3F}" type="datetimeFigureOut">
              <a:rPr lang="es-AR" smtClean="0"/>
              <a:pPr/>
              <a:t>23/04/2013</a:t>
            </a:fld>
            <a:endParaRPr lang="es-AR"/>
          </a:p>
        </p:txBody>
      </p:sp>
      <p:sp>
        <p:nvSpPr>
          <p:cNvPr id="4" name="3 Marcador de imagen de diapositiva"/>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51CEAC-8866-482C-ACC6-35D656E2A464}" type="slidenum">
              <a:rPr lang="es-AR" smtClean="0"/>
              <a:pPr/>
              <a:t>‹Nº›</a:t>
            </a:fld>
            <a:endParaRPr lang="es-AR"/>
          </a:p>
        </p:txBody>
      </p:sp>
    </p:spTree>
    <p:extLst>
      <p:ext uri="{BB962C8B-B14F-4D97-AF65-F5344CB8AC3E}">
        <p14:creationId xmlns:p14="http://schemas.microsoft.com/office/powerpoint/2010/main" val="724004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2143125" y="685800"/>
            <a:ext cx="2571750" cy="3429000"/>
          </a:xfrm>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6451CEAC-8866-482C-ACC6-35D656E2A464}" type="slidenum">
              <a:rPr lang="es-AR" smtClean="0"/>
              <a:pPr/>
              <a:t>4</a:t>
            </a:fld>
            <a:endParaRPr lang="es-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70"/>
            <a:ext cx="5829300" cy="1960033"/>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135AA501-1B8A-493E-8149-367018EC36DF}" type="datetimeFigureOut">
              <a:rPr lang="es-AR" smtClean="0"/>
              <a:pPr/>
              <a:t>23/04/2013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275E4903-AC28-423D-AEFB-BF6B9112E5DA}"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135AA501-1B8A-493E-8149-367018EC36DF}" type="datetimeFigureOut">
              <a:rPr lang="es-AR" smtClean="0"/>
              <a:pPr/>
              <a:t>23/04/2013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275E4903-AC28-423D-AEFB-BF6B9112E5DA}"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50" y="366188"/>
            <a:ext cx="1543050" cy="7802033"/>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342900" y="366188"/>
            <a:ext cx="4514850" cy="780203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135AA501-1B8A-493E-8149-367018EC36DF}" type="datetimeFigureOut">
              <a:rPr lang="es-AR" smtClean="0"/>
              <a:pPr/>
              <a:t>23/04/2013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275E4903-AC28-423D-AEFB-BF6B9112E5DA}"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135AA501-1B8A-493E-8149-367018EC36DF}" type="datetimeFigureOut">
              <a:rPr lang="es-AR" smtClean="0"/>
              <a:pPr/>
              <a:t>23/04/2013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275E4903-AC28-423D-AEFB-BF6B9112E5DA}"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35AA501-1B8A-493E-8149-367018EC36DF}" type="datetimeFigureOut">
              <a:rPr lang="es-AR" smtClean="0"/>
              <a:pPr/>
              <a:t>23/04/2013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275E4903-AC28-423D-AEFB-BF6B9112E5DA}" type="slidenum">
              <a:rPr lang="es-AR" smtClean="0"/>
              <a:pPr/>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34290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348615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135AA501-1B8A-493E-8149-367018EC36DF}" type="datetimeFigureOut">
              <a:rPr lang="es-AR" smtClean="0"/>
              <a:pPr/>
              <a:t>23/04/2013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275E4903-AC28-423D-AEFB-BF6B9112E5DA}"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135AA501-1B8A-493E-8149-367018EC36DF}" type="datetimeFigureOut">
              <a:rPr lang="es-AR" smtClean="0"/>
              <a:pPr/>
              <a:t>23/04/2013</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275E4903-AC28-423D-AEFB-BF6B9112E5DA}"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135AA501-1B8A-493E-8149-367018EC36DF}" type="datetimeFigureOut">
              <a:rPr lang="es-AR" smtClean="0"/>
              <a:pPr/>
              <a:t>23/04/2013</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275E4903-AC28-423D-AEFB-BF6B9112E5DA}"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35AA501-1B8A-493E-8149-367018EC36DF}" type="datetimeFigureOut">
              <a:rPr lang="es-AR" smtClean="0"/>
              <a:pPr/>
              <a:t>23/04/2013</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275E4903-AC28-423D-AEFB-BF6B9112E5DA}"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2" y="364067"/>
            <a:ext cx="2256235" cy="154940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35AA501-1B8A-493E-8149-367018EC36DF}" type="datetimeFigureOut">
              <a:rPr lang="es-AR" smtClean="0"/>
              <a:pPr/>
              <a:t>23/04/2013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275E4903-AC28-423D-AEFB-BF6B9112E5DA}"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1"/>
            <a:ext cx="4114800" cy="755651"/>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35AA501-1B8A-493E-8149-367018EC36DF}" type="datetimeFigureOut">
              <a:rPr lang="es-AR" smtClean="0"/>
              <a:pPr/>
              <a:t>23/04/2013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275E4903-AC28-423D-AEFB-BF6B9112E5DA}" type="slidenum">
              <a:rPr lang="es-AR" smtClean="0"/>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35AA501-1B8A-493E-8149-367018EC36DF}" type="datetimeFigureOut">
              <a:rPr lang="es-AR" smtClean="0"/>
              <a:pPr/>
              <a:t>23/04/2013</a:t>
            </a:fld>
            <a:endParaRPr lang="es-AR"/>
          </a:p>
        </p:txBody>
      </p:sp>
      <p:sp>
        <p:nvSpPr>
          <p:cNvPr id="5" name="4 Marcador de pie de página"/>
          <p:cNvSpPr>
            <a:spLocks noGrp="1"/>
          </p:cNvSpPr>
          <p:nvPr>
            <p:ph type="ftr" sz="quarter" idx="3"/>
          </p:nvPr>
        </p:nvSpPr>
        <p:spPr>
          <a:xfrm>
            <a:off x="2343150" y="8475137"/>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75E4903-AC28-423D-AEFB-BF6B9112E5DA}"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pPr>
              <a:lnSpc>
                <a:spcPct val="90000"/>
              </a:lnSpc>
              <a:buFont typeface="Arial" pitchFamily="34" charset="0"/>
              <a:buChar char="•"/>
              <a:defRPr/>
            </a:pPr>
            <a:r>
              <a:rPr lang="es-ES_tradnl" sz="3100" b="1" dirty="0" smtClean="0">
                <a:solidFill>
                  <a:srgbClr val="0000FF"/>
                </a:solidFill>
              </a:rPr>
              <a:t/>
            </a:r>
            <a:br>
              <a:rPr lang="es-ES_tradnl" sz="3100" b="1" dirty="0" smtClean="0">
                <a:solidFill>
                  <a:srgbClr val="0000FF"/>
                </a:solidFill>
              </a:rPr>
            </a:br>
            <a:r>
              <a:rPr lang="es-ES_tradnl" sz="3100" b="1" dirty="0" smtClean="0">
                <a:solidFill>
                  <a:srgbClr val="0000FF"/>
                </a:solidFill>
              </a:rPr>
              <a:t/>
            </a:r>
            <a:br>
              <a:rPr lang="es-ES_tradnl" sz="3100" b="1" dirty="0" smtClean="0">
                <a:solidFill>
                  <a:srgbClr val="0000FF"/>
                </a:solidFill>
              </a:rPr>
            </a:br>
            <a:r>
              <a:rPr lang="es-ES_tradnl" sz="3100" b="1" dirty="0" smtClean="0">
                <a:solidFill>
                  <a:srgbClr val="0000FF"/>
                </a:solidFill>
              </a:rPr>
              <a:t/>
            </a:r>
            <a:br>
              <a:rPr lang="es-ES_tradnl" sz="3100" b="1" dirty="0" smtClean="0">
                <a:solidFill>
                  <a:srgbClr val="0000FF"/>
                </a:solidFill>
              </a:rPr>
            </a:br>
            <a:r>
              <a:rPr lang="es-ES_tradnl" sz="3100" b="1" dirty="0" smtClean="0">
                <a:solidFill>
                  <a:srgbClr val="0000FF"/>
                </a:solidFill>
              </a:rPr>
              <a:t/>
            </a:r>
            <a:br>
              <a:rPr lang="es-ES_tradnl" sz="3100" b="1" dirty="0" smtClean="0">
                <a:solidFill>
                  <a:srgbClr val="0000FF"/>
                </a:solidFill>
              </a:rPr>
            </a:br>
            <a:r>
              <a:rPr lang="es-ES_tradnl" sz="3100" b="1" dirty="0" smtClean="0">
                <a:solidFill>
                  <a:srgbClr val="0000FF"/>
                </a:solidFill>
              </a:rPr>
              <a:t>¿En qué consiste un Registro Pedagógico?</a:t>
            </a:r>
            <a:br>
              <a:rPr lang="es-ES_tradnl" sz="3100" b="1" dirty="0" smtClean="0">
                <a:solidFill>
                  <a:srgbClr val="0000FF"/>
                </a:solidFill>
              </a:rPr>
            </a:br>
            <a:r>
              <a:rPr lang="es-ES_tradnl" sz="3100" dirty="0" smtClean="0">
                <a:solidFill>
                  <a:srgbClr val="0000FF"/>
                </a:solidFill>
              </a:rPr>
              <a:t/>
            </a:r>
            <a:br>
              <a:rPr lang="es-ES_tradnl" sz="3100" dirty="0" smtClean="0">
                <a:solidFill>
                  <a:srgbClr val="0000FF"/>
                </a:solidFill>
              </a:rPr>
            </a:br>
            <a:r>
              <a:rPr lang="es-ES_tradnl" sz="3100" dirty="0" smtClean="0">
                <a:solidFill>
                  <a:srgbClr val="141100"/>
                </a:solidFill>
              </a:rPr>
              <a:t>Es un instrumento para dar cuenta de cómo el docente responsable del grupo ha llevado adelante las actividades de investigación con sus alumnos indicando como llevó adelante su secuencia didáctica es decir los objetivos,  contenidos, actividades, estrategias, técnicas, experimentos, entre otros.</a:t>
            </a:r>
            <a:br>
              <a:rPr lang="es-ES_tradnl" sz="3100" dirty="0" smtClean="0">
                <a:solidFill>
                  <a:srgbClr val="141100"/>
                </a:solidFill>
              </a:rPr>
            </a:br>
            <a:r>
              <a:rPr lang="es-ES_tradnl" sz="3100" dirty="0" smtClean="0">
                <a:solidFill>
                  <a:srgbClr val="141100"/>
                </a:solidFill>
              </a:rPr>
              <a:t>Favorece la reflexión sobre la praxis, facilitando la toma de decisiones a cerca del proceso de evolución y la relectura de los referentes, acciones éstas, normales en un docente investigador, agente mediador entre la teoría y la práctica educativa.</a:t>
            </a:r>
            <a:r>
              <a:rPr lang="es-ES_tradnl" dirty="0" smtClean="0">
                <a:solidFill>
                  <a:srgbClr val="141100"/>
                </a:solidFill>
              </a:rPr>
              <a:t/>
            </a:r>
            <a:br>
              <a:rPr lang="es-ES_tradnl" dirty="0" smtClean="0">
                <a:solidFill>
                  <a:srgbClr val="141100"/>
                </a:solidFill>
              </a:rPr>
            </a:br>
            <a:r>
              <a:rPr lang="es-ES_tradnl" dirty="0" smtClean="0">
                <a:solidFill>
                  <a:srgbClr val="141100"/>
                </a:solidFill>
              </a:rPr>
              <a:t/>
            </a:r>
            <a:br>
              <a:rPr lang="es-ES_tradnl" dirty="0" smtClean="0">
                <a:solidFill>
                  <a:srgbClr val="141100"/>
                </a:solidFill>
              </a:rPr>
            </a:br>
            <a:endParaRPr lang="es-A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92696" y="611562"/>
            <a:ext cx="5688632" cy="6546407"/>
          </a:xfrm>
          <a:prstGeom prst="rect">
            <a:avLst/>
          </a:prstGeom>
        </p:spPr>
        <p:txBody>
          <a:bodyPr wrap="square">
            <a:spAutoFit/>
          </a:bodyPr>
          <a:lstStyle/>
          <a:p>
            <a:pPr algn="ctr">
              <a:lnSpc>
                <a:spcPct val="90000"/>
              </a:lnSpc>
              <a:defRPr/>
            </a:pPr>
            <a:r>
              <a:rPr lang="es-ES_tradnl" sz="2800" b="1" dirty="0">
                <a:solidFill>
                  <a:schemeClr val="hlink"/>
                </a:solidFill>
              </a:rPr>
              <a:t>SECUENCIA DIDACTICA</a:t>
            </a:r>
            <a:r>
              <a:rPr lang="es-ES_tradnl" sz="2800" dirty="0">
                <a:solidFill>
                  <a:schemeClr val="hlink"/>
                </a:solidFill>
              </a:rPr>
              <a:t/>
            </a:r>
            <a:br>
              <a:rPr lang="es-ES_tradnl" sz="2800" dirty="0">
                <a:solidFill>
                  <a:schemeClr val="hlink"/>
                </a:solidFill>
              </a:rPr>
            </a:br>
            <a:endParaRPr lang="es-ES_tradnl" sz="2800" dirty="0">
              <a:solidFill>
                <a:schemeClr val="hlink"/>
              </a:solidFill>
            </a:endParaRPr>
          </a:p>
          <a:p>
            <a:pPr>
              <a:lnSpc>
                <a:spcPct val="90000"/>
              </a:lnSpc>
              <a:defRPr/>
            </a:pPr>
            <a:r>
              <a:rPr lang="es-ES_tradnl" sz="2800" dirty="0"/>
              <a:t>     Se entiende como una estrategia a partir de la cual, el docente traza el recorrido pedagógico </a:t>
            </a:r>
            <a:r>
              <a:rPr lang="es-ES_tradnl" sz="2800" dirty="0" smtClean="0"/>
              <a:t>que </a:t>
            </a:r>
            <a:r>
              <a:rPr lang="es-ES_tradnl" sz="2800" dirty="0"/>
              <a:t>deberán transitar sus alumnos junto a él, para construir y reconstruir el propio conocimiento, ajustándolo a demandas socio culturales del contexto. </a:t>
            </a:r>
            <a:endParaRPr lang="es-ES_tradnl" sz="2800" dirty="0" smtClean="0"/>
          </a:p>
          <a:p>
            <a:pPr>
              <a:lnSpc>
                <a:spcPct val="90000"/>
              </a:lnSpc>
              <a:defRPr/>
            </a:pPr>
            <a:endParaRPr lang="es-ES_tradnl" sz="2800" dirty="0"/>
          </a:p>
          <a:p>
            <a:pPr>
              <a:lnSpc>
                <a:spcPct val="90000"/>
              </a:lnSpc>
              <a:defRPr/>
            </a:pPr>
            <a:r>
              <a:rPr lang="es-ES_tradnl" sz="2800" dirty="0" smtClean="0"/>
              <a:t>. </a:t>
            </a:r>
            <a:r>
              <a:rPr lang="es-ES_tradnl" sz="2800" dirty="0"/>
              <a:t>Diseñar una secuencia didáctica es construir redes más complejas, interrelacionando lo conceptual  con lo procedimental y lo actitudinal </a:t>
            </a:r>
            <a:endParaRPr lang="es-ES_tradnl" sz="2800" dirty="0" smtClean="0"/>
          </a:p>
          <a:p>
            <a:pPr>
              <a:lnSpc>
                <a:spcPct val="90000"/>
              </a:lnSpc>
              <a:defRPr/>
            </a:pPr>
            <a:r>
              <a:rPr lang="es-ES_tradnl" sz="2800" dirty="0" smtClean="0"/>
              <a:t>.</a:t>
            </a:r>
            <a:r>
              <a:rPr lang="es-ES_tradnl" sz="2800" dirty="0"/>
              <a:t/>
            </a:r>
            <a:br>
              <a:rPr lang="es-ES_tradnl" sz="2800" dirty="0"/>
            </a:br>
            <a:endParaRPr lang="es-ES_tradn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92697" y="395537"/>
            <a:ext cx="5472608" cy="8660832"/>
          </a:xfrm>
          <a:prstGeom prst="rect">
            <a:avLst/>
          </a:prstGeom>
        </p:spPr>
        <p:txBody>
          <a:bodyPr wrap="square">
            <a:spAutoFit/>
          </a:bodyPr>
          <a:lstStyle/>
          <a:p>
            <a:pPr>
              <a:lnSpc>
                <a:spcPct val="80000"/>
              </a:lnSpc>
              <a:defRPr/>
            </a:pPr>
            <a:r>
              <a:rPr lang="es-ES_tradnl" sz="2400" dirty="0"/>
              <a:t>Las secuencias didácticas contienen tres momentos básicos referidos a actividades de apertura, desarrollo y cierre</a:t>
            </a:r>
            <a:r>
              <a:rPr lang="es-ES_tradnl" sz="2400" dirty="0" smtClean="0"/>
              <a:t>.</a:t>
            </a:r>
          </a:p>
          <a:p>
            <a:pPr>
              <a:lnSpc>
                <a:spcPct val="80000"/>
              </a:lnSpc>
              <a:defRPr/>
            </a:pPr>
            <a:r>
              <a:rPr lang="es-ES_tradnl" sz="2400" dirty="0" smtClean="0"/>
              <a:t> </a:t>
            </a:r>
            <a:endParaRPr lang="es-ES_tradnl" sz="2400" b="1" dirty="0"/>
          </a:p>
          <a:p>
            <a:pPr>
              <a:lnSpc>
                <a:spcPct val="80000"/>
              </a:lnSpc>
              <a:defRPr/>
            </a:pPr>
            <a:r>
              <a:rPr lang="es-ES_tradnl" sz="2400" b="1" dirty="0"/>
              <a:t>Actividades de apertura</a:t>
            </a:r>
            <a:r>
              <a:rPr lang="es-ES_tradnl" sz="2400" dirty="0"/>
              <a:t>: identifican y recuperan saberes, conocimientos previos y preconcepciones. </a:t>
            </a:r>
          </a:p>
          <a:p>
            <a:pPr>
              <a:lnSpc>
                <a:spcPct val="80000"/>
              </a:lnSpc>
              <a:defRPr/>
            </a:pPr>
            <a:r>
              <a:rPr lang="es-ES_tradnl" sz="2400" b="1" dirty="0"/>
              <a:t>Actividades de desarrollo: </a:t>
            </a:r>
            <a:r>
              <a:rPr lang="es-ES_tradnl" sz="2400" dirty="0"/>
              <a:t>relacionan los saberes, los conocimientos previos y las preconcepciones con el conocimiento científico. </a:t>
            </a:r>
          </a:p>
          <a:p>
            <a:pPr>
              <a:lnSpc>
                <a:spcPct val="80000"/>
              </a:lnSpc>
              <a:defRPr/>
            </a:pPr>
            <a:r>
              <a:rPr lang="es-ES_tradnl" sz="2400" b="1" dirty="0"/>
              <a:t>Actividades de cierre: </a:t>
            </a:r>
            <a:r>
              <a:rPr lang="es-ES_tradnl" sz="2400" dirty="0"/>
              <a:t>utilizan eficazmente los conocimientos científicos construidos durante la secuencia. </a:t>
            </a:r>
            <a:endParaRPr lang="es-ES_tradnl" sz="2400" dirty="0" smtClean="0"/>
          </a:p>
          <a:p>
            <a:pPr>
              <a:lnSpc>
                <a:spcPct val="80000"/>
              </a:lnSpc>
              <a:defRPr/>
            </a:pPr>
            <a:endParaRPr lang="es-ES_tradnl" sz="2400" dirty="0"/>
          </a:p>
          <a:p>
            <a:pPr>
              <a:lnSpc>
                <a:spcPct val="80000"/>
              </a:lnSpc>
              <a:defRPr/>
            </a:pPr>
            <a:r>
              <a:rPr lang="es-ES_tradnl" sz="2400" dirty="0"/>
              <a:t>E</a:t>
            </a:r>
            <a:r>
              <a:rPr lang="es-ES_tradnl" sz="2400" dirty="0" smtClean="0"/>
              <a:t>s </a:t>
            </a:r>
            <a:r>
              <a:rPr lang="es-ES_tradnl" sz="2400" dirty="0"/>
              <a:t>importante </a:t>
            </a:r>
            <a:r>
              <a:rPr lang="es-ES_tradnl" sz="2400" dirty="0" smtClean="0"/>
              <a:t>que </a:t>
            </a:r>
            <a:r>
              <a:rPr lang="es-ES_tradnl" sz="2400" dirty="0"/>
              <a:t>se parta de situaciones problemáticas, que están vinculadas a un tema integrador, y que consideran contenidos fácticos, procedimentales y actitudinales. </a:t>
            </a:r>
            <a:endParaRPr lang="es-ES_tradnl" sz="2400" dirty="0" smtClean="0"/>
          </a:p>
          <a:p>
            <a:pPr>
              <a:lnSpc>
                <a:spcPct val="80000"/>
              </a:lnSpc>
              <a:defRPr/>
            </a:pPr>
            <a:endParaRPr lang="es-ES_tradnl" sz="2400" dirty="0"/>
          </a:p>
          <a:p>
            <a:pPr>
              <a:lnSpc>
                <a:spcPct val="80000"/>
              </a:lnSpc>
              <a:defRPr/>
            </a:pPr>
            <a:r>
              <a:rPr lang="es-ES_tradnl" sz="2400" b="1" dirty="0"/>
              <a:t>Fácticos: </a:t>
            </a:r>
            <a:r>
              <a:rPr lang="es-ES_tradnl" sz="2400" dirty="0"/>
              <a:t>se refieren a ¿qué conocimientos va a aprender? </a:t>
            </a:r>
          </a:p>
          <a:p>
            <a:pPr>
              <a:lnSpc>
                <a:spcPct val="80000"/>
              </a:lnSpc>
              <a:defRPr/>
            </a:pPr>
            <a:r>
              <a:rPr lang="es-ES_tradnl" sz="2400" dirty="0"/>
              <a:t>Procedimentales: se refieren a ¿qué va a aprender a hacer? y ¿cómo lo va a hacer? </a:t>
            </a:r>
            <a:endParaRPr lang="es-ES_tradnl" sz="2400" dirty="0" smtClean="0"/>
          </a:p>
          <a:p>
            <a:pPr>
              <a:lnSpc>
                <a:spcPct val="80000"/>
              </a:lnSpc>
              <a:defRPr/>
            </a:pPr>
            <a:endParaRPr lang="es-ES_tradnl" sz="2400" dirty="0"/>
          </a:p>
          <a:p>
            <a:pPr>
              <a:lnSpc>
                <a:spcPct val="80000"/>
              </a:lnSpc>
              <a:defRPr/>
            </a:pPr>
            <a:r>
              <a:rPr lang="es-ES_tradnl" sz="2400" dirty="0"/>
              <a:t>A</a:t>
            </a:r>
            <a:r>
              <a:rPr lang="es-ES_tradnl" sz="2400" b="1" dirty="0"/>
              <a:t>ctitudinales: </a:t>
            </a:r>
            <a:r>
              <a:rPr lang="es-ES_tradnl" sz="2400" dirty="0"/>
              <a:t>se refieren a ¿qué va a aprender como persona? y ¿qué va a aprender para convivir con los demás?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5-ce8c110de3"/>
          <p:cNvPicPr>
            <a:picLocks noChangeAspect="1" noChangeArrowheads="1"/>
          </p:cNvPicPr>
          <p:nvPr/>
        </p:nvPicPr>
        <p:blipFill>
          <a:blip r:embed="rId2" cstate="print"/>
          <a:srcRect/>
          <a:stretch>
            <a:fillRect/>
          </a:stretch>
        </p:blipFill>
        <p:spPr bwMode="auto">
          <a:xfrm>
            <a:off x="1" y="-396551"/>
            <a:ext cx="6804000" cy="9465431"/>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descr="10-30ddc03e8a"/>
          <p:cNvPicPr>
            <a:picLocks noChangeAspect="1" noChangeArrowheads="1"/>
          </p:cNvPicPr>
          <p:nvPr/>
        </p:nvPicPr>
        <p:blipFill>
          <a:blip r:embed="rId2" cstate="print"/>
          <a:srcRect/>
          <a:stretch>
            <a:fillRect/>
          </a:stretch>
        </p:blipFill>
        <p:spPr bwMode="auto">
          <a:xfrm>
            <a:off x="-891480" y="0"/>
            <a:ext cx="8185150" cy="9144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88640" y="0"/>
            <a:ext cx="6372708" cy="7922169"/>
          </a:xfrm>
          <a:prstGeom prst="rect">
            <a:avLst/>
          </a:prstGeom>
        </p:spPr>
        <p:txBody>
          <a:bodyPr wrap="square">
            <a:spAutoFit/>
          </a:bodyPr>
          <a:lstStyle/>
          <a:p>
            <a:pPr algn="ctr">
              <a:lnSpc>
                <a:spcPct val="80000"/>
              </a:lnSpc>
              <a:defRPr/>
            </a:pPr>
            <a:r>
              <a:rPr lang="es-ES_tradnl" sz="2400" b="1" dirty="0">
                <a:solidFill>
                  <a:schemeClr val="tx2"/>
                </a:solidFill>
              </a:rPr>
              <a:t>¿Cómo armar el Registro Pedagógico</a:t>
            </a:r>
            <a:r>
              <a:rPr lang="es-ES_tradnl" sz="2400" b="1" dirty="0" smtClean="0">
                <a:solidFill>
                  <a:schemeClr val="tx2"/>
                </a:solidFill>
              </a:rPr>
              <a:t>?</a:t>
            </a:r>
          </a:p>
          <a:p>
            <a:pPr algn="ctr">
              <a:lnSpc>
                <a:spcPct val="80000"/>
              </a:lnSpc>
              <a:defRPr/>
            </a:pPr>
            <a:endParaRPr lang="es-ES_tradnl" sz="2400" b="1" dirty="0">
              <a:solidFill>
                <a:schemeClr val="tx2"/>
              </a:solidFill>
            </a:endParaRPr>
          </a:p>
          <a:p>
            <a:pPr>
              <a:lnSpc>
                <a:spcPct val="80000"/>
              </a:lnSpc>
              <a:defRPr/>
            </a:pPr>
            <a:r>
              <a:rPr lang="es-ES_tradnl" sz="2400" dirty="0">
                <a:solidFill>
                  <a:schemeClr val="tx2"/>
                </a:solidFill>
              </a:rPr>
              <a:t>     El Registro Pedagógico es del tipo narrativo  y  le permite al  docente tener la experiencia de contar lo que él mismo hace; y de contarse a sí mismo. Es decir hacer posible la experiencia de leerse  con actitud crítica  y tener la </a:t>
            </a:r>
            <a:r>
              <a:rPr lang="es-ES_tradnl" sz="2400" dirty="0" smtClean="0">
                <a:solidFill>
                  <a:schemeClr val="tx2"/>
                </a:solidFill>
              </a:rPr>
              <a:t>posibilidad de  </a:t>
            </a:r>
            <a:r>
              <a:rPr lang="es-ES_tradnl" sz="2400" dirty="0">
                <a:solidFill>
                  <a:schemeClr val="tx2"/>
                </a:solidFill>
              </a:rPr>
              <a:t>reconstruir la actividad desarrollada. </a:t>
            </a:r>
            <a:endParaRPr lang="es-ES_tradnl" sz="2400" dirty="0" smtClean="0">
              <a:solidFill>
                <a:schemeClr val="tx2"/>
              </a:solidFill>
            </a:endParaRPr>
          </a:p>
          <a:p>
            <a:pPr>
              <a:lnSpc>
                <a:spcPct val="80000"/>
              </a:lnSpc>
              <a:defRPr/>
            </a:pPr>
            <a:endParaRPr lang="es-ES_tradnl" sz="2400" dirty="0">
              <a:solidFill>
                <a:schemeClr val="tx2"/>
              </a:solidFill>
            </a:endParaRPr>
          </a:p>
          <a:p>
            <a:pPr algn="ctr">
              <a:lnSpc>
                <a:spcPct val="80000"/>
              </a:lnSpc>
              <a:defRPr/>
            </a:pPr>
            <a:r>
              <a:rPr lang="es-ES_tradnl" sz="2800" b="1" dirty="0">
                <a:solidFill>
                  <a:schemeClr val="tx2"/>
                </a:solidFill>
              </a:rPr>
              <a:t>Criterios para tener en cuenta para la escritura </a:t>
            </a:r>
            <a:endParaRPr lang="es-ES_tradnl" sz="2800" b="1" dirty="0" smtClean="0">
              <a:solidFill>
                <a:schemeClr val="tx2"/>
              </a:solidFill>
            </a:endParaRPr>
          </a:p>
          <a:p>
            <a:pPr algn="ctr">
              <a:lnSpc>
                <a:spcPct val="80000"/>
              </a:lnSpc>
              <a:defRPr/>
            </a:pPr>
            <a:endParaRPr lang="es-ES_tradnl" sz="2800" b="1" dirty="0">
              <a:solidFill>
                <a:schemeClr val="tx2"/>
              </a:solidFill>
            </a:endParaRPr>
          </a:p>
          <a:p>
            <a:pPr>
              <a:lnSpc>
                <a:spcPct val="80000"/>
              </a:lnSpc>
              <a:defRPr/>
            </a:pPr>
            <a:r>
              <a:rPr lang="es-ES_tradnl" sz="2400" b="1" dirty="0">
                <a:solidFill>
                  <a:schemeClr val="tx2"/>
                </a:solidFill>
              </a:rPr>
              <a:t>      La Regularidad : </a:t>
            </a:r>
            <a:r>
              <a:rPr lang="es-ES_tradnl" sz="2400" dirty="0" smtClean="0">
                <a:solidFill>
                  <a:schemeClr val="tx2"/>
                </a:solidFill>
              </a:rPr>
              <a:t>la </a:t>
            </a:r>
            <a:r>
              <a:rPr lang="es-ES_tradnl" sz="2400" dirty="0">
                <a:solidFill>
                  <a:schemeClr val="tx2"/>
                </a:solidFill>
              </a:rPr>
              <a:t>continuidad y la sistematización de las anotaciones ( no escribir un día y dejar el resto para el último día) se sugiere por lo menos  una vez por semana </a:t>
            </a:r>
            <a:r>
              <a:rPr lang="es-ES_tradnl" sz="2400" dirty="0" smtClean="0">
                <a:solidFill>
                  <a:schemeClr val="tx2"/>
                </a:solidFill>
              </a:rPr>
              <a:t>.</a:t>
            </a:r>
          </a:p>
          <a:p>
            <a:pPr>
              <a:lnSpc>
                <a:spcPct val="80000"/>
              </a:lnSpc>
              <a:defRPr/>
            </a:pPr>
            <a:endParaRPr lang="es-ES_tradnl" sz="2400" b="1" dirty="0">
              <a:solidFill>
                <a:schemeClr val="tx2"/>
              </a:solidFill>
            </a:endParaRPr>
          </a:p>
          <a:p>
            <a:pPr>
              <a:lnSpc>
                <a:spcPct val="80000"/>
              </a:lnSpc>
              <a:defRPr/>
            </a:pPr>
            <a:r>
              <a:rPr lang="es-ES_tradnl" sz="2400" b="1" dirty="0">
                <a:solidFill>
                  <a:schemeClr val="tx2"/>
                </a:solidFill>
              </a:rPr>
              <a:t>La Representatividad </a:t>
            </a:r>
            <a:r>
              <a:rPr lang="es-ES_tradnl" sz="2400" dirty="0">
                <a:solidFill>
                  <a:schemeClr val="tx2"/>
                </a:solidFill>
              </a:rPr>
              <a:t>de los hechos narrados, es decir que el registro resulte un reflejo de lo más fiel posible de la realidad que se pretende contar. </a:t>
            </a:r>
            <a:r>
              <a:rPr lang="es-ES_tradnl" sz="2400" dirty="0" smtClean="0">
                <a:solidFill>
                  <a:schemeClr val="tx2"/>
                </a:solidFill>
              </a:rPr>
              <a:t> </a:t>
            </a:r>
          </a:p>
          <a:p>
            <a:pPr>
              <a:lnSpc>
                <a:spcPct val="80000"/>
              </a:lnSpc>
              <a:defRPr/>
            </a:pPr>
            <a:endParaRPr lang="es-ES_tradnl" sz="2400" b="1" dirty="0">
              <a:solidFill>
                <a:schemeClr val="tx2"/>
              </a:solidFill>
            </a:endParaRPr>
          </a:p>
          <a:p>
            <a:pPr>
              <a:lnSpc>
                <a:spcPct val="80000"/>
              </a:lnSpc>
              <a:defRPr/>
            </a:pPr>
            <a:r>
              <a:rPr lang="es-ES_tradnl" sz="2400" b="1" dirty="0">
                <a:solidFill>
                  <a:schemeClr val="tx2"/>
                </a:solidFill>
              </a:rPr>
              <a:t>Coherencia  </a:t>
            </a:r>
            <a:r>
              <a:rPr lang="es-ES_tradnl" sz="2400" dirty="0">
                <a:solidFill>
                  <a:schemeClr val="tx2"/>
                </a:solidFill>
              </a:rPr>
              <a:t>en la estructura narrativa, porque si en una parte se habla de una cosa y en otra saltamos a cosas diferentes, perdemos la perspectiva de conjunto. </a:t>
            </a:r>
          </a:p>
          <a:p>
            <a:pPr>
              <a:lnSpc>
                <a:spcPct val="80000"/>
              </a:lnSpc>
              <a:defRPr/>
            </a:pPr>
            <a:endParaRPr lang="es-ES_tradnl" sz="2400" dirty="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48680" y="344670"/>
            <a:ext cx="6309320" cy="8836265"/>
          </a:xfrm>
          <a:prstGeom prst="rect">
            <a:avLst/>
          </a:prstGeom>
        </p:spPr>
        <p:txBody>
          <a:bodyPr wrap="square">
            <a:spAutoFit/>
          </a:bodyPr>
          <a:lstStyle/>
          <a:p>
            <a:pPr algn="ctr">
              <a:lnSpc>
                <a:spcPct val="90000"/>
              </a:lnSpc>
              <a:buFont typeface="Wingdings" pitchFamily="2" charset="2"/>
              <a:buChar char="q"/>
              <a:defRPr/>
            </a:pPr>
            <a:r>
              <a:rPr lang="es-ES_tradnl" dirty="0"/>
              <a:t> </a:t>
            </a:r>
            <a:r>
              <a:rPr lang="es-ES_tradnl" b="1" dirty="0">
                <a:solidFill>
                  <a:srgbClr val="009900"/>
                </a:solidFill>
              </a:rPr>
              <a:t>BREVE DESCRIPCION DE LOS AMBIENTES DE APRENDIZAJES</a:t>
            </a:r>
          </a:p>
          <a:p>
            <a:pPr algn="ctr">
              <a:lnSpc>
                <a:spcPct val="90000"/>
              </a:lnSpc>
              <a:defRPr/>
            </a:pPr>
            <a:endParaRPr lang="es-ES_tradnl" sz="1600" dirty="0">
              <a:solidFill>
                <a:srgbClr val="009900"/>
              </a:solidFill>
            </a:endParaRPr>
          </a:p>
          <a:p>
            <a:pPr>
              <a:lnSpc>
                <a:spcPct val="80000"/>
              </a:lnSpc>
              <a:buFont typeface="Arial" pitchFamily="34" charset="0"/>
              <a:buChar char="•"/>
              <a:defRPr/>
            </a:pPr>
            <a:r>
              <a:rPr lang="es-ES_tradnl" sz="2400" dirty="0" smtClean="0"/>
              <a:t> Deberá </a:t>
            </a:r>
            <a:r>
              <a:rPr lang="es-ES_tradnl" sz="2400" dirty="0"/>
              <a:t>iniciarse con una descripción sistemática y pormenorizada de la dinámica de los ambientes de aprendizaje -dentro o fuera del aula- , hecha a través de la lectura de la </a:t>
            </a:r>
            <a:r>
              <a:rPr lang="es-ES_tradnl" sz="2400" dirty="0" smtClean="0"/>
              <a:t>realidad</a:t>
            </a:r>
            <a:r>
              <a:rPr lang="es-ES_tradnl" sz="2400" dirty="0"/>
              <a:t>.</a:t>
            </a:r>
            <a:endParaRPr lang="es-ES_tradnl" sz="2400" dirty="0" smtClean="0"/>
          </a:p>
          <a:p>
            <a:pPr>
              <a:lnSpc>
                <a:spcPct val="80000"/>
              </a:lnSpc>
              <a:buFont typeface="Arial" pitchFamily="34" charset="0"/>
              <a:buChar char="•"/>
              <a:defRPr/>
            </a:pPr>
            <a:endParaRPr lang="es-ES_tradnl" sz="2400" dirty="0"/>
          </a:p>
          <a:p>
            <a:pPr>
              <a:lnSpc>
                <a:spcPct val="80000"/>
              </a:lnSpc>
              <a:buFont typeface="Arial" pitchFamily="34" charset="0"/>
              <a:buChar char="•"/>
              <a:defRPr/>
            </a:pPr>
            <a:r>
              <a:rPr lang="es-ES_tradnl" sz="2400" dirty="0" smtClean="0"/>
              <a:t> </a:t>
            </a:r>
            <a:r>
              <a:rPr lang="es-ES_tradnl" sz="2400" dirty="0"/>
              <a:t>Indicadores de nuestro desconocimiento de los  alumnos   (historias , realidades , otros.) </a:t>
            </a:r>
          </a:p>
          <a:p>
            <a:pPr>
              <a:lnSpc>
                <a:spcPct val="80000"/>
              </a:lnSpc>
              <a:buFont typeface="Arial" pitchFamily="34" charset="0"/>
              <a:buChar char="•"/>
              <a:defRPr/>
            </a:pPr>
            <a:r>
              <a:rPr lang="es-ES_tradnl" sz="2400" dirty="0" smtClean="0"/>
              <a:t>-Niveles </a:t>
            </a:r>
            <a:r>
              <a:rPr lang="es-ES_tradnl" sz="2400" dirty="0"/>
              <a:t>previos de desarrollo, al iniciar nuestras actividades de       enseñanza.</a:t>
            </a:r>
          </a:p>
          <a:p>
            <a:pPr>
              <a:lnSpc>
                <a:spcPct val="80000"/>
              </a:lnSpc>
              <a:buFontTx/>
              <a:buChar char="-"/>
              <a:defRPr/>
            </a:pPr>
            <a:r>
              <a:rPr lang="es-ES_tradnl" sz="2400" dirty="0" smtClean="0"/>
              <a:t>Expectativas </a:t>
            </a:r>
            <a:r>
              <a:rPr lang="es-ES_tradnl" sz="2400" dirty="0"/>
              <a:t>de los estudiantes. temores, esperanzas</a:t>
            </a:r>
            <a:r>
              <a:rPr lang="es-ES_tradnl" sz="2400" dirty="0" smtClean="0"/>
              <a:t>...</a:t>
            </a:r>
          </a:p>
          <a:p>
            <a:pPr>
              <a:lnSpc>
                <a:spcPct val="80000"/>
              </a:lnSpc>
              <a:buFontTx/>
              <a:buChar char="-"/>
              <a:defRPr/>
            </a:pPr>
            <a:endParaRPr lang="es-ES_tradnl" sz="2400" dirty="0"/>
          </a:p>
          <a:p>
            <a:pPr>
              <a:lnSpc>
                <a:spcPct val="80000"/>
              </a:lnSpc>
              <a:buFont typeface="Arial" pitchFamily="34" charset="0"/>
              <a:buChar char="•"/>
              <a:defRPr/>
            </a:pPr>
            <a:r>
              <a:rPr lang="es-ES_tradnl" sz="2400" dirty="0" smtClean="0"/>
              <a:t> </a:t>
            </a:r>
            <a:r>
              <a:rPr lang="es-ES_tradnl" sz="2400" dirty="0" err="1" smtClean="0"/>
              <a:t>Què</a:t>
            </a:r>
            <a:r>
              <a:rPr lang="es-ES_tradnl" sz="2400" dirty="0" smtClean="0"/>
              <a:t> </a:t>
            </a:r>
            <a:r>
              <a:rPr lang="es-ES_tradnl" sz="2400" dirty="0"/>
              <a:t>estrategias se pondrán en acción  para identificar aprendizajes previos.</a:t>
            </a:r>
          </a:p>
          <a:p>
            <a:pPr>
              <a:lnSpc>
                <a:spcPct val="80000"/>
              </a:lnSpc>
              <a:buFont typeface="Arial" pitchFamily="34" charset="0"/>
              <a:buChar char="•"/>
              <a:defRPr/>
            </a:pPr>
            <a:r>
              <a:rPr lang="es-ES_tradnl" sz="2400" dirty="0" smtClean="0"/>
              <a:t>-Descripción </a:t>
            </a:r>
            <a:r>
              <a:rPr lang="es-ES_tradnl" sz="2400" dirty="0"/>
              <a:t>de acontecimientos más significativos de la dinámica psicosocial  y ambiental percibida dentro del aula y fuera de ella. </a:t>
            </a:r>
            <a:endParaRPr lang="es-ES_tradnl" sz="2400" dirty="0" smtClean="0"/>
          </a:p>
          <a:p>
            <a:pPr>
              <a:lnSpc>
                <a:spcPct val="80000"/>
              </a:lnSpc>
              <a:buFont typeface="Arial" pitchFamily="34" charset="0"/>
              <a:buChar char="•"/>
              <a:defRPr/>
            </a:pPr>
            <a:endParaRPr lang="es-ES_tradnl" sz="2400" dirty="0"/>
          </a:p>
          <a:p>
            <a:pPr>
              <a:lnSpc>
                <a:spcPct val="90000"/>
              </a:lnSpc>
              <a:buFont typeface="Arial" pitchFamily="34" charset="0"/>
              <a:buChar char="•"/>
              <a:defRPr/>
            </a:pPr>
            <a:r>
              <a:rPr lang="es-ES_tradnl" sz="2400" dirty="0" smtClean="0"/>
              <a:t>Mencionar </a:t>
            </a:r>
            <a:r>
              <a:rPr lang="es-ES_tradnl" sz="2400" dirty="0"/>
              <a:t>que objetivos, competencias, habilidades  que se desean lograr con los alumnos en relación con los diseños curriculares o los Núcleos de Aprendizajes Prioritarios</a:t>
            </a:r>
            <a:r>
              <a:rPr lang="es-ES_tradnl" sz="2400" dirty="0" smtClean="0"/>
              <a:t>.</a:t>
            </a:r>
          </a:p>
          <a:p>
            <a:pPr>
              <a:lnSpc>
                <a:spcPct val="90000"/>
              </a:lnSpc>
              <a:buFont typeface="Arial" pitchFamily="34" charset="0"/>
              <a:buChar char="•"/>
              <a:defRPr/>
            </a:pPr>
            <a:endParaRPr lang="es-ES_tradnl" sz="2400" dirty="0"/>
          </a:p>
          <a:p>
            <a:pPr>
              <a:lnSpc>
                <a:spcPct val="90000"/>
              </a:lnSpc>
              <a:buFont typeface="Arial" pitchFamily="34" charset="0"/>
              <a:buChar char="•"/>
              <a:defRPr/>
            </a:pPr>
            <a:r>
              <a:rPr lang="es-ES_tradnl" sz="2400" dirty="0" smtClean="0"/>
              <a:t> La </a:t>
            </a:r>
            <a:r>
              <a:rPr lang="es-ES_tradnl" sz="2400" dirty="0"/>
              <a:t>ubicación geográfica de la escuela – breve comentario  la comunidad donde esta desarrolla su actividad , entre otros.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36712" y="395537"/>
            <a:ext cx="5184576" cy="4524315"/>
          </a:xfrm>
          <a:prstGeom prst="rect">
            <a:avLst/>
          </a:prstGeom>
        </p:spPr>
        <p:txBody>
          <a:bodyPr wrap="square">
            <a:spAutoFit/>
          </a:bodyPr>
          <a:lstStyle/>
          <a:p>
            <a:pPr>
              <a:lnSpc>
                <a:spcPct val="80000"/>
              </a:lnSpc>
              <a:defRPr/>
            </a:pPr>
            <a:r>
              <a:rPr lang="es-ES_tradnl" sz="2400" dirty="0"/>
              <a:t>El </a:t>
            </a:r>
            <a:r>
              <a:rPr lang="es-ES_tradnl" sz="2400" b="1" dirty="0"/>
              <a:t>propósito de iniciar así el Diario </a:t>
            </a:r>
            <a:r>
              <a:rPr lang="es-ES_tradnl" sz="2400" dirty="0" smtClean="0"/>
              <a:t>es:</a:t>
            </a:r>
          </a:p>
          <a:p>
            <a:pPr>
              <a:lnSpc>
                <a:spcPct val="80000"/>
              </a:lnSpc>
              <a:defRPr/>
            </a:pPr>
            <a:endParaRPr lang="es-ES_tradnl" sz="2400" dirty="0"/>
          </a:p>
          <a:p>
            <a:pPr>
              <a:lnSpc>
                <a:spcPct val="80000"/>
              </a:lnSpc>
              <a:defRPr/>
            </a:pPr>
            <a:r>
              <a:rPr lang="es-ES_tradnl" sz="2400" dirty="0" smtClean="0"/>
              <a:t>Presentar </a:t>
            </a:r>
            <a:r>
              <a:rPr lang="es-ES_tradnl" sz="2400" dirty="0"/>
              <a:t>una panorámica general y significativa de aquello que , desde nuestro punto de vista, sucede en el aula (o fuera de ella) describiendo las actividades, relatando procesos y categorizando (en lo posible) las distintas observaciones que se van </a:t>
            </a:r>
            <a:r>
              <a:rPr lang="es-ES_tradnl" sz="2400" dirty="0" smtClean="0"/>
              <a:t>recogiendo.</a:t>
            </a:r>
          </a:p>
          <a:p>
            <a:pPr>
              <a:lnSpc>
                <a:spcPct val="80000"/>
              </a:lnSpc>
              <a:defRPr/>
            </a:pPr>
            <a:endParaRPr lang="es-ES_tradnl" sz="2400" dirty="0" smtClean="0"/>
          </a:p>
          <a:p>
            <a:pPr>
              <a:lnSpc>
                <a:spcPct val="80000"/>
              </a:lnSpc>
              <a:defRPr/>
            </a:pPr>
            <a:r>
              <a:rPr lang="es-ES_tradnl" sz="2400" dirty="0" smtClean="0"/>
              <a:t> </a:t>
            </a:r>
            <a:r>
              <a:rPr lang="es-ES_tradnl" sz="2400" dirty="0"/>
              <a:t>Se da inicio con un comentario  de la propuesta de trabajo teniendo en cuenta su relación con el Proyecto Curricular Institucional.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82706" y="539556"/>
            <a:ext cx="5346594" cy="7774436"/>
          </a:xfrm>
          <a:prstGeom prst="rect">
            <a:avLst/>
          </a:prstGeom>
        </p:spPr>
        <p:txBody>
          <a:bodyPr wrap="square">
            <a:spAutoFit/>
          </a:bodyPr>
          <a:lstStyle/>
          <a:p>
            <a:pPr algn="ctr">
              <a:lnSpc>
                <a:spcPct val="80000"/>
              </a:lnSpc>
              <a:defRPr/>
            </a:pPr>
            <a:r>
              <a:rPr lang="es-ES_tradnl" sz="2400" b="1" u="sng" dirty="0"/>
              <a:t>Cómo iniciarlo</a:t>
            </a:r>
          </a:p>
          <a:p>
            <a:pPr algn="ctr">
              <a:lnSpc>
                <a:spcPct val="80000"/>
              </a:lnSpc>
              <a:defRPr/>
            </a:pPr>
            <a:r>
              <a:rPr lang="es-ES_tradnl" sz="2400" b="1" u="sng" dirty="0"/>
              <a:t>Para Feria de Ciencias  sugerimos : </a:t>
            </a:r>
            <a:endParaRPr lang="es-ES_tradnl" sz="2400" b="1" u="sng" dirty="0" smtClean="0"/>
          </a:p>
          <a:p>
            <a:pPr algn="ctr">
              <a:lnSpc>
                <a:spcPct val="80000"/>
              </a:lnSpc>
              <a:defRPr/>
            </a:pPr>
            <a:endParaRPr lang="es-ES_tradnl" sz="2400" b="1" u="sng" dirty="0"/>
          </a:p>
          <a:p>
            <a:pPr algn="ctr">
              <a:lnSpc>
                <a:spcPct val="80000"/>
              </a:lnSpc>
              <a:defRPr/>
            </a:pPr>
            <a:endParaRPr lang="es-ES_tradnl" sz="2400" b="1" u="sng" dirty="0" smtClean="0"/>
          </a:p>
          <a:p>
            <a:pPr algn="ctr">
              <a:lnSpc>
                <a:spcPct val="80000"/>
              </a:lnSpc>
              <a:defRPr/>
            </a:pPr>
            <a:endParaRPr lang="es-ES_tradnl" sz="2400" b="1" u="sng" dirty="0"/>
          </a:p>
          <a:p>
            <a:pPr algn="ctr">
              <a:lnSpc>
                <a:spcPct val="80000"/>
              </a:lnSpc>
              <a:defRPr/>
            </a:pPr>
            <a:endParaRPr lang="es-ES_tradnl" sz="2400" b="1" u="sng" dirty="0"/>
          </a:p>
          <a:p>
            <a:pPr>
              <a:lnSpc>
                <a:spcPct val="80000"/>
              </a:lnSpc>
              <a:buFont typeface="Wingdings" pitchFamily="2" charset="2"/>
              <a:buChar char="q"/>
              <a:defRPr/>
            </a:pPr>
            <a:r>
              <a:rPr lang="es-ES_tradnl" sz="2400" dirty="0">
                <a:solidFill>
                  <a:schemeClr val="accent4">
                    <a:lumMod val="10000"/>
                  </a:schemeClr>
                </a:solidFill>
              </a:rPr>
              <a:t> PORTADA </a:t>
            </a:r>
            <a:endParaRPr lang="es-ES_tradnl" sz="2400" dirty="0" smtClean="0"/>
          </a:p>
          <a:p>
            <a:pPr>
              <a:lnSpc>
                <a:spcPct val="80000"/>
              </a:lnSpc>
              <a:buFont typeface="Wingdings" pitchFamily="2" charset="2"/>
              <a:buChar char="q"/>
              <a:defRPr/>
            </a:pPr>
            <a:endParaRPr lang="es-ES_tradnl" sz="2400" dirty="0"/>
          </a:p>
          <a:p>
            <a:pPr>
              <a:lnSpc>
                <a:spcPct val="80000"/>
              </a:lnSpc>
              <a:buFont typeface="Wingdings" pitchFamily="2" charset="2"/>
              <a:buChar char="q"/>
              <a:defRPr/>
            </a:pPr>
            <a:endParaRPr lang="es-ES_tradnl" sz="2400" dirty="0"/>
          </a:p>
          <a:p>
            <a:pPr>
              <a:lnSpc>
                <a:spcPct val="80000"/>
              </a:lnSpc>
              <a:defRPr/>
            </a:pPr>
            <a:r>
              <a:rPr lang="es-ES_tradnl" sz="2400" dirty="0"/>
              <a:t>    </a:t>
            </a:r>
            <a:r>
              <a:rPr lang="es-ES_tradnl" sz="2400" dirty="0" smtClean="0"/>
              <a:t>  </a:t>
            </a:r>
            <a:r>
              <a:rPr lang="es-ES_tradnl" sz="2400" dirty="0"/>
              <a:t>FERIA DE CIENCIAS Y TECNOLOGIA </a:t>
            </a:r>
          </a:p>
          <a:p>
            <a:pPr algn="ctr">
              <a:lnSpc>
                <a:spcPct val="80000"/>
              </a:lnSpc>
              <a:defRPr/>
            </a:pPr>
            <a:r>
              <a:rPr lang="es-ES_tradnl" sz="2400" dirty="0"/>
              <a:t>INSTANCIA .........</a:t>
            </a:r>
          </a:p>
          <a:p>
            <a:pPr algn="ctr">
              <a:lnSpc>
                <a:spcPct val="80000"/>
              </a:lnSpc>
              <a:defRPr/>
            </a:pPr>
            <a:endParaRPr lang="es-ES_tradnl" sz="2400" dirty="0" smtClean="0"/>
          </a:p>
          <a:p>
            <a:pPr algn="ctr">
              <a:lnSpc>
                <a:spcPct val="80000"/>
              </a:lnSpc>
              <a:defRPr/>
            </a:pPr>
            <a:endParaRPr lang="es-ES_tradnl" sz="2400" dirty="0"/>
          </a:p>
          <a:p>
            <a:pPr algn="ctr">
              <a:lnSpc>
                <a:spcPct val="80000"/>
              </a:lnSpc>
              <a:defRPr/>
            </a:pPr>
            <a:r>
              <a:rPr lang="es-ES_tradnl" sz="2400" dirty="0"/>
              <a:t>NOMBRE DEL PROYECTO </a:t>
            </a:r>
            <a:endParaRPr lang="es-ES_tradnl" sz="2400" dirty="0" smtClean="0"/>
          </a:p>
          <a:p>
            <a:pPr algn="ctr">
              <a:lnSpc>
                <a:spcPct val="80000"/>
              </a:lnSpc>
              <a:defRPr/>
            </a:pPr>
            <a:endParaRPr lang="es-ES_tradnl" sz="2400" dirty="0"/>
          </a:p>
          <a:p>
            <a:pPr algn="ctr">
              <a:lnSpc>
                <a:spcPct val="80000"/>
              </a:lnSpc>
              <a:defRPr/>
            </a:pPr>
            <a:endParaRPr lang="es-ES_tradnl" sz="2400" dirty="0"/>
          </a:p>
          <a:p>
            <a:pPr algn="ctr">
              <a:lnSpc>
                <a:spcPct val="80000"/>
              </a:lnSpc>
              <a:defRPr/>
            </a:pPr>
            <a:r>
              <a:rPr lang="es-ES_tradnl" sz="2400" dirty="0"/>
              <a:t>REGISTRO PEDAGOGICO </a:t>
            </a:r>
          </a:p>
          <a:p>
            <a:pPr algn="ctr">
              <a:lnSpc>
                <a:spcPct val="80000"/>
              </a:lnSpc>
              <a:defRPr/>
            </a:pPr>
            <a:endParaRPr lang="es-ES_tradnl" sz="2400" dirty="0"/>
          </a:p>
          <a:p>
            <a:pPr algn="ctr">
              <a:lnSpc>
                <a:spcPct val="80000"/>
              </a:lnSpc>
              <a:defRPr/>
            </a:pPr>
            <a:endParaRPr lang="es-ES_tradnl" sz="2400" dirty="0"/>
          </a:p>
          <a:p>
            <a:pPr algn="ctr">
              <a:lnSpc>
                <a:spcPct val="80000"/>
              </a:lnSpc>
              <a:defRPr/>
            </a:pPr>
            <a:endParaRPr lang="es-ES_tradnl" sz="2400" dirty="0"/>
          </a:p>
          <a:p>
            <a:pPr algn="ctr">
              <a:lnSpc>
                <a:spcPct val="80000"/>
              </a:lnSpc>
              <a:defRPr/>
            </a:pPr>
            <a:endParaRPr lang="es-ES_tradnl" sz="2400" dirty="0"/>
          </a:p>
          <a:p>
            <a:pPr algn="ctr">
              <a:lnSpc>
                <a:spcPct val="80000"/>
              </a:lnSpc>
              <a:defRPr/>
            </a:pPr>
            <a:r>
              <a:rPr lang="es-ES_tradnl" sz="2400" dirty="0"/>
              <a:t>DATOS DE LA INSTITUCION</a:t>
            </a:r>
          </a:p>
          <a:p>
            <a:pPr algn="ctr">
              <a:lnSpc>
                <a:spcPct val="80000"/>
              </a:lnSpc>
              <a:defRPr/>
            </a:pPr>
            <a:r>
              <a:rPr lang="es-ES_tradnl" sz="2400" dirty="0"/>
              <a:t>Escuela de Educación Primaria Nª 374”Alfonsina Storni” –Carlos Ayala 1374- Bª Vial  - </a:t>
            </a:r>
            <a:r>
              <a:rPr lang="es-ES_tradnl" sz="2400" dirty="0" err="1"/>
              <a:t>Pcia</a:t>
            </a:r>
            <a:r>
              <a:rPr lang="es-ES_tradnl" sz="2400" dirty="0"/>
              <a:t>. de Formosa </a:t>
            </a:r>
          </a:p>
          <a:p>
            <a:pPr algn="ctr">
              <a:lnSpc>
                <a:spcPct val="80000"/>
              </a:lnSpc>
              <a:defRPr/>
            </a:pPr>
            <a:r>
              <a:rPr lang="es-ES_tradnl" sz="2400" dirty="0"/>
              <a:t>AÑO 2013</a:t>
            </a:r>
            <a:r>
              <a:rPr lang="es-ES_tradnl" dirty="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20688" y="611562"/>
            <a:ext cx="5616624" cy="8439233"/>
          </a:xfrm>
          <a:prstGeom prst="rect">
            <a:avLst/>
          </a:prstGeom>
        </p:spPr>
        <p:txBody>
          <a:bodyPr wrap="square">
            <a:spAutoFit/>
          </a:bodyPr>
          <a:lstStyle/>
          <a:p>
            <a:pPr>
              <a:lnSpc>
                <a:spcPct val="80000"/>
              </a:lnSpc>
              <a:defRPr/>
            </a:pPr>
            <a:r>
              <a:rPr lang="es-ES_tradnl" sz="2400" b="1" dirty="0"/>
              <a:t>CARATULA – Doc. 6 </a:t>
            </a:r>
            <a:endParaRPr lang="es-ES_tradnl" sz="2400" b="1" dirty="0" smtClean="0"/>
          </a:p>
          <a:p>
            <a:pPr>
              <a:lnSpc>
                <a:spcPct val="80000"/>
              </a:lnSpc>
              <a:defRPr/>
            </a:pPr>
            <a:endParaRPr lang="es-ES_tradnl" sz="2400" b="1" dirty="0"/>
          </a:p>
          <a:p>
            <a:pPr>
              <a:lnSpc>
                <a:spcPct val="80000"/>
              </a:lnSpc>
              <a:defRPr/>
            </a:pPr>
            <a:r>
              <a:rPr lang="es-ES_tradnl" b="1" dirty="0" smtClean="0"/>
              <a:t>EJEMPLO</a:t>
            </a:r>
          </a:p>
          <a:p>
            <a:pPr>
              <a:lnSpc>
                <a:spcPct val="80000"/>
              </a:lnSpc>
              <a:defRPr/>
            </a:pPr>
            <a:endParaRPr lang="es-ES_tradnl" dirty="0"/>
          </a:p>
          <a:p>
            <a:pPr algn="ctr">
              <a:lnSpc>
                <a:spcPct val="80000"/>
              </a:lnSpc>
              <a:defRPr/>
            </a:pPr>
            <a:endParaRPr lang="es-ES_tradnl" i="1" dirty="0"/>
          </a:p>
          <a:p>
            <a:pPr algn="ctr">
              <a:lnSpc>
                <a:spcPct val="80000"/>
              </a:lnSpc>
              <a:defRPr/>
            </a:pPr>
            <a:r>
              <a:rPr lang="es-ES_tradnl" b="1" dirty="0"/>
              <a:t>FERIA NACIONAL DE CIENCIAS Y TECNOLOGÍA</a:t>
            </a:r>
          </a:p>
          <a:p>
            <a:pPr algn="ctr">
              <a:lnSpc>
                <a:spcPct val="80000"/>
              </a:lnSpc>
              <a:defRPr/>
            </a:pPr>
            <a:r>
              <a:rPr lang="es-ES_tradnl" b="1" dirty="0"/>
              <a:t>PARA LA EDUCACIÓN PRIMARIA – </a:t>
            </a:r>
            <a:r>
              <a:rPr lang="es-ES_tradnl" b="1" dirty="0" smtClean="0"/>
              <a:t>2013</a:t>
            </a:r>
          </a:p>
          <a:p>
            <a:pPr algn="ctr">
              <a:lnSpc>
                <a:spcPct val="80000"/>
              </a:lnSpc>
              <a:defRPr/>
            </a:pPr>
            <a:endParaRPr lang="es-ES_tradnl" b="1" dirty="0"/>
          </a:p>
          <a:p>
            <a:pPr algn="ctr">
              <a:lnSpc>
                <a:spcPct val="80000"/>
              </a:lnSpc>
              <a:defRPr/>
            </a:pPr>
            <a:r>
              <a:rPr lang="es-ES_tradnl" i="1" dirty="0"/>
              <a:t>Nivel                                                                  Modalidad</a:t>
            </a:r>
          </a:p>
          <a:p>
            <a:pPr algn="ctr">
              <a:lnSpc>
                <a:spcPct val="80000"/>
              </a:lnSpc>
              <a:defRPr/>
            </a:pPr>
            <a:r>
              <a:rPr lang="es-ES_tradnl" dirty="0"/>
              <a:t>Primario/2º ciclo                                                   </a:t>
            </a:r>
            <a:r>
              <a:rPr lang="es-ES_tradnl" dirty="0" smtClean="0"/>
              <a:t>Común</a:t>
            </a:r>
          </a:p>
          <a:p>
            <a:pPr algn="ctr">
              <a:lnSpc>
                <a:spcPct val="80000"/>
              </a:lnSpc>
              <a:defRPr/>
            </a:pPr>
            <a:endParaRPr lang="es-ES_tradnl" dirty="0"/>
          </a:p>
          <a:p>
            <a:pPr algn="ctr">
              <a:lnSpc>
                <a:spcPct val="80000"/>
              </a:lnSpc>
              <a:defRPr/>
            </a:pPr>
            <a:r>
              <a:rPr lang="es-ES_tradnl" i="1" dirty="0"/>
              <a:t>Título del trabajo</a:t>
            </a:r>
          </a:p>
          <a:p>
            <a:pPr algn="ctr">
              <a:lnSpc>
                <a:spcPct val="80000"/>
              </a:lnSpc>
              <a:defRPr/>
            </a:pPr>
            <a:r>
              <a:rPr lang="es-ES_tradnl" b="1" dirty="0"/>
              <a:t>“Una laguna saludable</a:t>
            </a:r>
            <a:r>
              <a:rPr lang="es-ES_tradnl" b="1" dirty="0" smtClean="0"/>
              <a:t>”</a:t>
            </a:r>
          </a:p>
          <a:p>
            <a:pPr algn="ctr">
              <a:lnSpc>
                <a:spcPct val="80000"/>
              </a:lnSpc>
              <a:defRPr/>
            </a:pPr>
            <a:endParaRPr lang="es-ES_tradnl" b="1" dirty="0"/>
          </a:p>
          <a:p>
            <a:pPr algn="ctr">
              <a:lnSpc>
                <a:spcPct val="80000"/>
              </a:lnSpc>
              <a:defRPr/>
            </a:pPr>
            <a:r>
              <a:rPr lang="es-ES_tradnl" i="1" dirty="0" smtClean="0"/>
              <a:t>Ciencias Naturales </a:t>
            </a:r>
          </a:p>
          <a:p>
            <a:pPr algn="ctr">
              <a:lnSpc>
                <a:spcPct val="80000"/>
              </a:lnSpc>
              <a:defRPr/>
            </a:pPr>
            <a:endParaRPr lang="es-ES_tradnl" i="1" dirty="0"/>
          </a:p>
          <a:p>
            <a:pPr algn="ctr">
              <a:lnSpc>
                <a:spcPct val="80000"/>
              </a:lnSpc>
              <a:defRPr/>
            </a:pPr>
            <a:r>
              <a:rPr lang="es-ES_tradnl" b="1" dirty="0"/>
              <a:t>REGISTRO PEDAGOGICO </a:t>
            </a:r>
          </a:p>
          <a:p>
            <a:pPr algn="ctr">
              <a:lnSpc>
                <a:spcPct val="80000"/>
              </a:lnSpc>
              <a:defRPr/>
            </a:pPr>
            <a:r>
              <a:rPr lang="es-ES_tradnl" b="1" dirty="0"/>
              <a:t>Datos del equipo </a:t>
            </a:r>
            <a:r>
              <a:rPr lang="es-ES_tradnl" b="1" dirty="0" smtClean="0"/>
              <a:t>expositor</a:t>
            </a:r>
          </a:p>
          <a:p>
            <a:pPr algn="ctr">
              <a:lnSpc>
                <a:spcPct val="80000"/>
              </a:lnSpc>
              <a:defRPr/>
            </a:pPr>
            <a:endParaRPr lang="es-ES_tradnl" b="1" dirty="0"/>
          </a:p>
          <a:p>
            <a:pPr algn="ctr">
              <a:lnSpc>
                <a:spcPct val="80000"/>
              </a:lnSpc>
              <a:defRPr/>
            </a:pPr>
            <a:r>
              <a:rPr lang="es-ES_tradnl" b="1" dirty="0"/>
              <a:t>Alumno A                                                    Alumno B</a:t>
            </a:r>
          </a:p>
          <a:p>
            <a:pPr algn="ctr">
              <a:lnSpc>
                <a:spcPct val="80000"/>
              </a:lnSpc>
              <a:defRPr/>
            </a:pPr>
            <a:r>
              <a:rPr lang="es-ES_tradnl" dirty="0" err="1"/>
              <a:t>Talmaqui</a:t>
            </a:r>
            <a:r>
              <a:rPr lang="es-ES_tradnl" dirty="0"/>
              <a:t>, Javier Héctor                                Gómez, Rosaura Inés</a:t>
            </a:r>
          </a:p>
          <a:p>
            <a:pPr algn="ctr">
              <a:lnSpc>
                <a:spcPct val="80000"/>
              </a:lnSpc>
              <a:defRPr/>
            </a:pPr>
            <a:r>
              <a:rPr lang="es-ES_tradnl" dirty="0"/>
              <a:t>32.435.565                                                      32.763.998</a:t>
            </a:r>
          </a:p>
          <a:p>
            <a:pPr algn="ctr">
              <a:lnSpc>
                <a:spcPct val="80000"/>
              </a:lnSpc>
              <a:defRPr/>
            </a:pPr>
            <a:r>
              <a:rPr lang="es-ES_tradnl" dirty="0"/>
              <a:t>6º año, 2ª división                                              6º año, 2ª división</a:t>
            </a:r>
          </a:p>
          <a:p>
            <a:pPr algn="ctr">
              <a:lnSpc>
                <a:spcPct val="80000"/>
              </a:lnSpc>
              <a:defRPr/>
            </a:pPr>
            <a:r>
              <a:rPr lang="es-ES_tradnl" dirty="0"/>
              <a:t>11                                                                        11</a:t>
            </a:r>
          </a:p>
          <a:p>
            <a:pPr algn="ctr">
              <a:lnSpc>
                <a:spcPct val="80000"/>
              </a:lnSpc>
              <a:defRPr/>
            </a:pPr>
            <a:endParaRPr lang="es-ES_tradnl" b="1" dirty="0" smtClean="0"/>
          </a:p>
          <a:p>
            <a:pPr algn="ctr">
              <a:lnSpc>
                <a:spcPct val="80000"/>
              </a:lnSpc>
              <a:defRPr/>
            </a:pPr>
            <a:r>
              <a:rPr lang="es-ES_tradnl" b="1" dirty="0" smtClean="0"/>
              <a:t>Docente</a:t>
            </a:r>
            <a:endParaRPr lang="es-ES_tradnl" b="1" dirty="0"/>
          </a:p>
          <a:p>
            <a:pPr algn="ctr">
              <a:lnSpc>
                <a:spcPct val="80000"/>
              </a:lnSpc>
              <a:defRPr/>
            </a:pPr>
            <a:r>
              <a:rPr lang="es-ES_tradnl" dirty="0"/>
              <a:t>Luirle, Carmela </a:t>
            </a:r>
            <a:r>
              <a:rPr lang="es-ES_tradnl" dirty="0" smtClean="0"/>
              <a:t>Isabel</a:t>
            </a:r>
          </a:p>
          <a:p>
            <a:pPr algn="ctr">
              <a:lnSpc>
                <a:spcPct val="80000"/>
              </a:lnSpc>
              <a:defRPr/>
            </a:pPr>
            <a:endParaRPr lang="es-ES_tradnl" dirty="0"/>
          </a:p>
          <a:p>
            <a:pPr algn="ctr">
              <a:lnSpc>
                <a:spcPct val="80000"/>
              </a:lnSpc>
              <a:defRPr/>
            </a:pPr>
            <a:r>
              <a:rPr lang="es-ES_tradnl" b="1" dirty="0" smtClean="0"/>
              <a:t>Institución</a:t>
            </a:r>
          </a:p>
          <a:p>
            <a:pPr algn="ctr">
              <a:lnSpc>
                <a:spcPct val="80000"/>
              </a:lnSpc>
              <a:defRPr/>
            </a:pPr>
            <a:endParaRPr lang="es-ES_tradnl" b="1" dirty="0"/>
          </a:p>
          <a:p>
            <a:pPr algn="ctr">
              <a:lnSpc>
                <a:spcPct val="80000"/>
              </a:lnSpc>
              <a:defRPr/>
            </a:pPr>
            <a:r>
              <a:rPr lang="es-ES_tradnl" dirty="0"/>
              <a:t>Escuela “Paula Albarracín”  Nº 20  - Avda. Capitán Leguizamón 2312 </a:t>
            </a:r>
          </a:p>
          <a:p>
            <a:pPr algn="ctr">
              <a:lnSpc>
                <a:spcPct val="80000"/>
              </a:lnSpc>
              <a:defRPr/>
            </a:pPr>
            <a:r>
              <a:rPr lang="es-ES_tradnl" dirty="0"/>
              <a:t>Capital Federal</a:t>
            </a:r>
          </a:p>
          <a:p>
            <a:pPr algn="ctr">
              <a:lnSpc>
                <a:spcPct val="80000"/>
              </a:lnSpc>
              <a:defRPr/>
            </a:pPr>
            <a:r>
              <a:rPr lang="es-ES_tradnl" dirty="0"/>
              <a:t>Ciudad Autónoma de Buenos Aires</a:t>
            </a:r>
          </a:p>
          <a:p>
            <a:pPr algn="ctr">
              <a:lnSpc>
                <a:spcPct val="80000"/>
              </a:lnSpc>
              <a:defRPr/>
            </a:pPr>
            <a:r>
              <a:rPr lang="es-ES_tradnl" dirty="0" smtClean="0"/>
              <a:t>4325-5672 </a:t>
            </a:r>
            <a:r>
              <a:rPr lang="es-ES_tradnl" dirty="0" err="1" smtClean="0"/>
              <a:t>albarrac</a:t>
            </a:r>
            <a:endParaRPr lang="es-A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48682" y="539552"/>
            <a:ext cx="5760640" cy="8691611"/>
          </a:xfrm>
          <a:prstGeom prst="rect">
            <a:avLst/>
          </a:prstGeom>
        </p:spPr>
        <p:txBody>
          <a:bodyPr wrap="square">
            <a:spAutoFit/>
          </a:bodyPr>
          <a:lstStyle/>
          <a:p>
            <a:pPr>
              <a:lnSpc>
                <a:spcPct val="80000"/>
              </a:lnSpc>
              <a:defRPr/>
            </a:pPr>
            <a:r>
              <a:rPr lang="es-ES_tradnl" i="1" dirty="0"/>
              <a:t> </a:t>
            </a:r>
            <a:r>
              <a:rPr lang="es-ES_tradnl" b="1" i="1" dirty="0"/>
              <a:t>Título del trabajo</a:t>
            </a:r>
          </a:p>
          <a:p>
            <a:pPr>
              <a:lnSpc>
                <a:spcPct val="80000"/>
              </a:lnSpc>
              <a:defRPr/>
            </a:pPr>
            <a:r>
              <a:rPr lang="es-ES_tradnl" sz="2000" b="1" dirty="0"/>
              <a:t>                                                 “Una laguna saludable”</a:t>
            </a:r>
          </a:p>
          <a:p>
            <a:pPr>
              <a:lnSpc>
                <a:spcPct val="80000"/>
              </a:lnSpc>
              <a:defRPr/>
            </a:pPr>
            <a:r>
              <a:rPr lang="es-ES_tradnl" i="1" dirty="0"/>
              <a:t>                                  </a:t>
            </a:r>
          </a:p>
          <a:p>
            <a:pPr algn="ctr">
              <a:lnSpc>
                <a:spcPct val="80000"/>
              </a:lnSpc>
              <a:defRPr/>
            </a:pPr>
            <a:r>
              <a:rPr lang="es-ES_tradnl" b="1" dirty="0"/>
              <a:t>REGISTRO </a:t>
            </a:r>
            <a:r>
              <a:rPr lang="es-ES_tradnl" b="1" dirty="0" smtClean="0"/>
              <a:t>PEDAGOGICO</a:t>
            </a:r>
          </a:p>
          <a:p>
            <a:pPr algn="ctr">
              <a:lnSpc>
                <a:spcPct val="80000"/>
              </a:lnSpc>
              <a:defRPr/>
            </a:pPr>
            <a:endParaRPr lang="es-ES_tradnl" b="1" dirty="0"/>
          </a:p>
          <a:p>
            <a:pPr algn="ctr">
              <a:lnSpc>
                <a:spcPct val="80000"/>
              </a:lnSpc>
              <a:defRPr/>
            </a:pPr>
            <a:r>
              <a:rPr lang="es-ES_tradnl" b="1" dirty="0"/>
              <a:t>Datos de alumnos/as  autores del </a:t>
            </a:r>
            <a:r>
              <a:rPr lang="es-ES_tradnl" b="1" dirty="0" smtClean="0"/>
              <a:t>trabajo</a:t>
            </a:r>
          </a:p>
          <a:p>
            <a:pPr algn="ctr">
              <a:lnSpc>
                <a:spcPct val="80000"/>
              </a:lnSpc>
              <a:defRPr/>
            </a:pPr>
            <a:endParaRPr lang="es-ES_tradnl" b="1" dirty="0"/>
          </a:p>
          <a:p>
            <a:pPr algn="ctr">
              <a:lnSpc>
                <a:spcPct val="80000"/>
              </a:lnSpc>
              <a:defRPr/>
            </a:pPr>
            <a:r>
              <a:rPr lang="es-ES_tradnl" b="1" dirty="0"/>
              <a:t>Apellidos            Nombres        Documento            Curso/año               Edad</a:t>
            </a:r>
          </a:p>
          <a:p>
            <a:pPr algn="ctr">
              <a:lnSpc>
                <a:spcPct val="80000"/>
              </a:lnSpc>
              <a:defRPr/>
            </a:pPr>
            <a:r>
              <a:rPr lang="es-ES_tradnl" dirty="0" err="1"/>
              <a:t>Talmaqui</a:t>
            </a:r>
            <a:r>
              <a:rPr lang="es-ES_tradnl" dirty="0"/>
              <a:t>          Javier Héctor       32.435.565        6º año, 2ª división           11</a:t>
            </a:r>
          </a:p>
          <a:p>
            <a:pPr algn="ctr">
              <a:lnSpc>
                <a:spcPct val="80000"/>
              </a:lnSpc>
              <a:defRPr/>
            </a:pPr>
            <a:r>
              <a:rPr lang="es-ES_tradnl" dirty="0"/>
              <a:t>Gómez              Rosaura Inés      32.763.998        6º año, 2ª división           11</a:t>
            </a:r>
          </a:p>
          <a:p>
            <a:pPr algn="ctr">
              <a:lnSpc>
                <a:spcPct val="80000"/>
              </a:lnSpc>
              <a:defRPr/>
            </a:pPr>
            <a:r>
              <a:rPr lang="es-ES_tradnl" dirty="0"/>
              <a:t>Páez                 Rosana                32.432.533        6º año, 2ª división           11</a:t>
            </a:r>
          </a:p>
          <a:p>
            <a:pPr algn="ctr">
              <a:lnSpc>
                <a:spcPct val="80000"/>
              </a:lnSpc>
              <a:defRPr/>
            </a:pPr>
            <a:r>
              <a:rPr lang="es-ES_tradnl" dirty="0" err="1"/>
              <a:t>Teroli</a:t>
            </a:r>
            <a:r>
              <a:rPr lang="es-ES_tradnl" dirty="0"/>
              <a:t>                Martín                   32.444.534       6º año, 2ª división            11</a:t>
            </a:r>
          </a:p>
          <a:p>
            <a:pPr algn="ctr">
              <a:lnSpc>
                <a:spcPct val="80000"/>
              </a:lnSpc>
              <a:defRPr/>
            </a:pPr>
            <a:r>
              <a:rPr lang="es-ES_tradnl" dirty="0"/>
              <a:t>Carpen             Sebastián             31.893.441        6º año, 2ª división           11</a:t>
            </a:r>
          </a:p>
          <a:p>
            <a:pPr algn="ctr">
              <a:lnSpc>
                <a:spcPct val="80000"/>
              </a:lnSpc>
              <a:defRPr/>
            </a:pPr>
            <a:r>
              <a:rPr lang="es-ES_tradnl" dirty="0" err="1"/>
              <a:t>Zolano</a:t>
            </a:r>
            <a:r>
              <a:rPr lang="es-ES_tradnl" dirty="0"/>
              <a:t> García  Indira Noemí         32.828.931        6º año, 2ª división           12</a:t>
            </a:r>
          </a:p>
          <a:p>
            <a:pPr>
              <a:lnSpc>
                <a:spcPct val="80000"/>
              </a:lnSpc>
              <a:defRPr/>
            </a:pPr>
            <a:r>
              <a:rPr lang="es-ES_tradnl" b="1" dirty="0"/>
              <a:t>OTROS</a:t>
            </a:r>
          </a:p>
          <a:p>
            <a:pPr>
              <a:lnSpc>
                <a:spcPct val="80000"/>
              </a:lnSpc>
              <a:defRPr/>
            </a:pPr>
            <a:r>
              <a:rPr lang="es-ES_tradnl" dirty="0"/>
              <a:t>::</a:t>
            </a:r>
          </a:p>
          <a:p>
            <a:pPr algn="ctr">
              <a:lnSpc>
                <a:spcPct val="80000"/>
              </a:lnSpc>
              <a:defRPr/>
            </a:pPr>
            <a:r>
              <a:rPr lang="es-ES_tradnl" b="1" dirty="0"/>
              <a:t>Docente  orientador/a del trabajo </a:t>
            </a:r>
            <a:endParaRPr lang="es-ES_tradnl" b="1" dirty="0" smtClean="0"/>
          </a:p>
          <a:p>
            <a:pPr algn="ctr">
              <a:lnSpc>
                <a:spcPct val="80000"/>
              </a:lnSpc>
              <a:defRPr/>
            </a:pPr>
            <a:endParaRPr lang="es-ES_tradnl" b="1" dirty="0"/>
          </a:p>
          <a:p>
            <a:pPr>
              <a:lnSpc>
                <a:spcPct val="80000"/>
              </a:lnSpc>
              <a:defRPr/>
            </a:pPr>
            <a:r>
              <a:rPr lang="es-ES_tradnl" b="1" dirty="0"/>
              <a:t>Apellido y Nombre      Grado/Año         DNI         </a:t>
            </a:r>
          </a:p>
          <a:p>
            <a:pPr>
              <a:lnSpc>
                <a:spcPct val="80000"/>
              </a:lnSpc>
              <a:defRPr/>
            </a:pPr>
            <a:r>
              <a:rPr lang="es-ES_tradnl" dirty="0"/>
              <a:t>Luirle, Carmela Isabel    6ª año 2da   18.321.432     Maestra del espacio curricular de </a:t>
            </a:r>
            <a:r>
              <a:rPr lang="es-ES_tradnl" dirty="0" err="1"/>
              <a:t>Cs.Naturales</a:t>
            </a:r>
            <a:endParaRPr lang="es-ES_tradnl" dirty="0"/>
          </a:p>
          <a:p>
            <a:pPr>
              <a:lnSpc>
                <a:spcPct val="80000"/>
              </a:lnSpc>
              <a:defRPr/>
            </a:pPr>
            <a:endParaRPr lang="es-ES_tradnl" dirty="0"/>
          </a:p>
          <a:p>
            <a:pPr>
              <a:lnSpc>
                <a:spcPct val="80000"/>
              </a:lnSpc>
              <a:defRPr/>
            </a:pPr>
            <a:r>
              <a:rPr lang="es-ES_tradnl" b="1" dirty="0"/>
              <a:t>Colaboradores</a:t>
            </a:r>
          </a:p>
          <a:p>
            <a:pPr>
              <a:lnSpc>
                <a:spcPct val="80000"/>
              </a:lnSpc>
              <a:defRPr/>
            </a:pPr>
            <a:r>
              <a:rPr lang="es-ES_tradnl" b="1" dirty="0"/>
              <a:t>Apellidos                Nombres                      Cargo y participación en el trabajo</a:t>
            </a:r>
          </a:p>
          <a:p>
            <a:pPr>
              <a:lnSpc>
                <a:spcPct val="80000"/>
              </a:lnSpc>
              <a:defRPr/>
            </a:pPr>
            <a:r>
              <a:rPr lang="es-ES_tradnl" dirty="0" err="1"/>
              <a:t>Relantti</a:t>
            </a:r>
            <a:r>
              <a:rPr lang="es-ES_tradnl" dirty="0"/>
              <a:t>              María del Carmen      Maestra del espacio curricular de Ciencias Naturales, de </a:t>
            </a:r>
            <a:r>
              <a:rPr lang="es-ES_tradnl" dirty="0" smtClean="0"/>
              <a:t>la misma escuela ..</a:t>
            </a:r>
          </a:p>
          <a:p>
            <a:pPr>
              <a:lnSpc>
                <a:spcPct val="80000"/>
              </a:lnSpc>
              <a:defRPr/>
            </a:pPr>
            <a:endParaRPr lang="es-ES_tradnl" dirty="0"/>
          </a:p>
          <a:p>
            <a:pPr>
              <a:lnSpc>
                <a:spcPct val="80000"/>
              </a:lnSpc>
              <a:defRPr/>
            </a:pPr>
            <a:r>
              <a:rPr lang="es-ES_tradnl" dirty="0" smtClean="0"/>
              <a:t>Colaboró </a:t>
            </a:r>
            <a:r>
              <a:rPr lang="es-ES_tradnl" dirty="0"/>
              <a:t>en el diseño del trabajo       </a:t>
            </a:r>
          </a:p>
          <a:p>
            <a:pPr>
              <a:lnSpc>
                <a:spcPct val="80000"/>
              </a:lnSpc>
              <a:defRPr/>
            </a:pPr>
            <a:r>
              <a:rPr lang="es-ES_tradnl" dirty="0"/>
              <a:t>Petrolero  </a:t>
            </a:r>
            <a:r>
              <a:rPr lang="es-ES_tradnl" dirty="0" smtClean="0"/>
              <a:t>,Javier  Colaboró </a:t>
            </a:r>
            <a:r>
              <a:rPr lang="es-ES_tradnl" dirty="0"/>
              <a:t>en la supervisión general del trabajo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48680" y="395537"/>
            <a:ext cx="5688632" cy="8365367"/>
          </a:xfrm>
          <a:prstGeom prst="rect">
            <a:avLst/>
          </a:prstGeom>
        </p:spPr>
        <p:txBody>
          <a:bodyPr wrap="square">
            <a:spAutoFit/>
          </a:bodyPr>
          <a:lstStyle/>
          <a:p>
            <a:pPr algn="ctr">
              <a:lnSpc>
                <a:spcPct val="80000"/>
              </a:lnSpc>
              <a:defRPr/>
            </a:pPr>
            <a:r>
              <a:rPr lang="es-ES_tradnl" sz="2400" b="1" dirty="0"/>
              <a:t>MODELO </a:t>
            </a:r>
            <a:r>
              <a:rPr lang="es-ES_tradnl" sz="2400" b="1" dirty="0" smtClean="0"/>
              <a:t>CONVENCIONAL</a:t>
            </a:r>
          </a:p>
          <a:p>
            <a:pPr algn="ctr">
              <a:lnSpc>
                <a:spcPct val="80000"/>
              </a:lnSpc>
              <a:defRPr/>
            </a:pPr>
            <a:endParaRPr lang="es-ES_tradnl" b="1" dirty="0"/>
          </a:p>
          <a:p>
            <a:pPr algn="ctr">
              <a:lnSpc>
                <a:spcPct val="80000"/>
              </a:lnSpc>
              <a:defRPr/>
            </a:pPr>
            <a:endParaRPr lang="es-ES_tradnl" dirty="0"/>
          </a:p>
          <a:p>
            <a:pPr>
              <a:lnSpc>
                <a:spcPct val="80000"/>
              </a:lnSpc>
              <a:defRPr/>
            </a:pPr>
            <a:r>
              <a:rPr lang="es-ES_tradnl" sz="2400" dirty="0"/>
              <a:t>Actividad No. </a:t>
            </a:r>
            <a:r>
              <a:rPr lang="es-ES_tradnl" sz="2400" dirty="0" smtClean="0"/>
              <a:t>__</a:t>
            </a:r>
            <a:r>
              <a:rPr lang="es-ES_tradnl" sz="2400" dirty="0"/>
              <a:t> Fecha:   </a:t>
            </a:r>
            <a:r>
              <a:rPr lang="es-ES_tradnl" sz="2400" dirty="0" smtClean="0"/>
              <a:t>_____</a:t>
            </a:r>
          </a:p>
          <a:p>
            <a:pPr>
              <a:lnSpc>
                <a:spcPct val="80000"/>
              </a:lnSpc>
              <a:defRPr/>
            </a:pPr>
            <a:endParaRPr lang="es-ES_tradnl" sz="2400" b="1" dirty="0"/>
          </a:p>
          <a:p>
            <a:pPr>
              <a:lnSpc>
                <a:spcPct val="80000"/>
              </a:lnSpc>
              <a:defRPr/>
            </a:pPr>
            <a:r>
              <a:rPr lang="es-ES_tradnl" sz="2400" b="1" dirty="0"/>
              <a:t>Tipo de Actividad</a:t>
            </a:r>
            <a:r>
              <a:rPr lang="es-ES_tradnl" sz="2400" dirty="0" smtClean="0"/>
              <a:t>:</a:t>
            </a:r>
          </a:p>
          <a:p>
            <a:pPr>
              <a:lnSpc>
                <a:spcPct val="80000"/>
              </a:lnSpc>
              <a:defRPr/>
            </a:pPr>
            <a:endParaRPr lang="es-ES_tradnl" sz="2400" dirty="0" smtClean="0"/>
          </a:p>
          <a:p>
            <a:pPr>
              <a:lnSpc>
                <a:spcPct val="80000"/>
              </a:lnSpc>
              <a:defRPr/>
            </a:pPr>
            <a:r>
              <a:rPr lang="es-ES_tradnl" sz="2400" dirty="0" smtClean="0"/>
              <a:t> (Ej. Una conferencia, una clase, reunión  de Profesores , convivencia, visita institucional, taller, sesión de seminario...)</a:t>
            </a:r>
          </a:p>
          <a:p>
            <a:pPr>
              <a:lnSpc>
                <a:spcPct val="80000"/>
              </a:lnSpc>
              <a:defRPr/>
            </a:pPr>
            <a:r>
              <a:rPr lang="es-ES_tradnl" sz="2400" dirty="0" smtClean="0"/>
              <a:t>____________________________________</a:t>
            </a:r>
            <a:endParaRPr lang="es-ES_tradnl" sz="2400" b="1" dirty="0" smtClean="0"/>
          </a:p>
          <a:p>
            <a:pPr>
              <a:lnSpc>
                <a:spcPct val="80000"/>
              </a:lnSpc>
              <a:defRPr/>
            </a:pPr>
            <a:r>
              <a:rPr lang="es-ES_tradnl" sz="2400" b="1" dirty="0" smtClean="0"/>
              <a:t>Objetivo:</a:t>
            </a:r>
          </a:p>
          <a:p>
            <a:pPr>
              <a:lnSpc>
                <a:spcPct val="80000"/>
              </a:lnSpc>
              <a:defRPr/>
            </a:pPr>
            <a:endParaRPr lang="es-ES_tradnl" sz="2400" b="1" dirty="0" smtClean="0"/>
          </a:p>
          <a:p>
            <a:pPr>
              <a:lnSpc>
                <a:spcPct val="80000"/>
              </a:lnSpc>
              <a:defRPr/>
            </a:pPr>
            <a:r>
              <a:rPr lang="es-ES_tradnl" sz="2400" dirty="0" smtClean="0"/>
              <a:t> (No es el objetivo con el cual se programó la actividad, sino con</a:t>
            </a:r>
          </a:p>
          <a:p>
            <a:pPr>
              <a:lnSpc>
                <a:spcPct val="80000"/>
              </a:lnSpc>
              <a:defRPr/>
            </a:pPr>
            <a:r>
              <a:rPr lang="es-ES_tradnl" sz="2400" dirty="0" smtClean="0"/>
              <a:t>qué fin participó -Usted- en la actividad objeto de registro)</a:t>
            </a:r>
          </a:p>
          <a:p>
            <a:pPr>
              <a:lnSpc>
                <a:spcPct val="80000"/>
              </a:lnSpc>
              <a:defRPr/>
            </a:pPr>
            <a:r>
              <a:rPr lang="es-ES_tradnl" sz="2400" dirty="0" smtClean="0"/>
              <a:t>____________________________________</a:t>
            </a:r>
          </a:p>
          <a:p>
            <a:pPr>
              <a:lnSpc>
                <a:spcPct val="80000"/>
              </a:lnSpc>
              <a:defRPr/>
            </a:pPr>
            <a:endParaRPr lang="es-ES_tradnl" sz="2400" b="1" dirty="0" smtClean="0"/>
          </a:p>
          <a:p>
            <a:pPr>
              <a:lnSpc>
                <a:spcPct val="80000"/>
              </a:lnSpc>
              <a:defRPr/>
            </a:pPr>
            <a:r>
              <a:rPr lang="es-ES_tradnl" sz="2400" b="1" dirty="0" smtClean="0"/>
              <a:t>Descripción</a:t>
            </a:r>
            <a:r>
              <a:rPr lang="es-ES_tradnl" sz="2400" dirty="0" smtClean="0"/>
              <a:t>: </a:t>
            </a:r>
          </a:p>
          <a:p>
            <a:pPr>
              <a:lnSpc>
                <a:spcPct val="80000"/>
              </a:lnSpc>
              <a:defRPr/>
            </a:pPr>
            <a:endParaRPr lang="es-ES_tradnl" sz="2400" dirty="0" smtClean="0"/>
          </a:p>
          <a:p>
            <a:pPr>
              <a:lnSpc>
                <a:spcPct val="80000"/>
              </a:lnSpc>
              <a:defRPr/>
            </a:pPr>
            <a:r>
              <a:rPr lang="es-ES_tradnl" sz="2400" dirty="0" smtClean="0"/>
              <a:t>(</a:t>
            </a:r>
            <a:r>
              <a:rPr lang="es-ES_tradnl" sz="2400" dirty="0"/>
              <a:t>Cómo se llevó a efecto la actividad. Es “dibujar” con </a:t>
            </a:r>
            <a:r>
              <a:rPr lang="es-ES_tradnl" sz="2400" dirty="0" smtClean="0"/>
              <a:t>palabras la </a:t>
            </a:r>
            <a:r>
              <a:rPr lang="es-ES_tradnl" sz="2400" dirty="0"/>
              <a:t>realización de los hechos. En investigación cualitativa y concretamente en</a:t>
            </a:r>
          </a:p>
          <a:p>
            <a:pPr>
              <a:lnSpc>
                <a:spcPct val="80000"/>
              </a:lnSpc>
              <a:defRPr/>
            </a:pPr>
            <a:r>
              <a:rPr lang="es-ES_tradnl" sz="2400" dirty="0"/>
              <a:t>los métodos Etnográficos, se atribuye especial valor a esta parte.)</a:t>
            </a:r>
          </a:p>
          <a:p>
            <a:pPr>
              <a:lnSpc>
                <a:spcPct val="80000"/>
              </a:lnSpc>
              <a:defRPr/>
            </a:pPr>
            <a:r>
              <a:rPr lang="es-ES_tradnl" dirty="0" smtClean="0"/>
              <a:t>________________________________________________</a:t>
            </a:r>
            <a:endParaRPr lang="es-ES_tradnl" b="1" dirty="0"/>
          </a:p>
          <a:p>
            <a:pPr>
              <a:lnSpc>
                <a:spcPct val="80000"/>
              </a:lnSpc>
              <a:defRPr/>
            </a:pPr>
            <a:endParaRPr lang="es-ES_tradn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48680" y="827586"/>
            <a:ext cx="5688632" cy="7478970"/>
          </a:xfrm>
          <a:prstGeom prst="rect">
            <a:avLst/>
          </a:prstGeom>
        </p:spPr>
        <p:txBody>
          <a:bodyPr wrap="square">
            <a:spAutoFit/>
          </a:bodyPr>
          <a:lstStyle/>
          <a:p>
            <a:pPr>
              <a:lnSpc>
                <a:spcPct val="80000"/>
              </a:lnSpc>
              <a:defRPr/>
            </a:pPr>
            <a:r>
              <a:rPr lang="es-ES_tradnl" sz="2000" b="1" dirty="0"/>
              <a:t>Experiencia:</a:t>
            </a:r>
            <a:r>
              <a:rPr lang="es-ES_tradnl" sz="2000" dirty="0"/>
              <a:t> </a:t>
            </a:r>
            <a:endParaRPr lang="es-ES_tradnl" sz="2000" dirty="0" smtClean="0"/>
          </a:p>
          <a:p>
            <a:pPr>
              <a:lnSpc>
                <a:spcPct val="80000"/>
              </a:lnSpc>
              <a:defRPr/>
            </a:pPr>
            <a:endParaRPr lang="es-ES_tradnl" sz="2000" dirty="0"/>
          </a:p>
          <a:p>
            <a:pPr>
              <a:lnSpc>
                <a:spcPct val="80000"/>
              </a:lnSpc>
              <a:defRPr/>
            </a:pPr>
            <a:r>
              <a:rPr lang="es-ES_tradnl" sz="2000" dirty="0" smtClean="0"/>
              <a:t>(</a:t>
            </a:r>
            <a:r>
              <a:rPr lang="es-ES_tradnl" sz="2000" dirty="0"/>
              <a:t>Qué aprendí del evento, qué conceptos teóricos pude </a:t>
            </a:r>
            <a:r>
              <a:rPr lang="es-ES_tradnl" sz="2000" dirty="0" smtClean="0"/>
              <a:t>verificar, cómo </a:t>
            </a:r>
            <a:r>
              <a:rPr lang="es-ES_tradnl" sz="2000" dirty="0"/>
              <a:t>se aplicaron, cómo se desarrollaron o se pusieron a prueba. En la </a:t>
            </a:r>
            <a:r>
              <a:rPr lang="es-ES_tradnl" sz="2000" dirty="0" smtClean="0"/>
              <a:t>misma </a:t>
            </a:r>
            <a:r>
              <a:rPr lang="es-ES_tradnl" sz="2000" dirty="0"/>
              <a:t>forma, se pueden escribir las necesidades teóricas que suscitaron </a:t>
            </a:r>
            <a:r>
              <a:rPr lang="es-ES_tradnl" sz="2000" dirty="0" smtClean="0"/>
              <a:t>los hechos.)</a:t>
            </a:r>
          </a:p>
          <a:p>
            <a:pPr>
              <a:lnSpc>
                <a:spcPct val="80000"/>
              </a:lnSpc>
              <a:defRPr/>
            </a:pPr>
            <a:endParaRPr lang="es-ES_tradnl" sz="2000" dirty="0"/>
          </a:p>
          <a:p>
            <a:pPr>
              <a:lnSpc>
                <a:spcPct val="80000"/>
              </a:lnSpc>
              <a:defRPr/>
            </a:pPr>
            <a:r>
              <a:rPr lang="es-ES_tradnl" sz="2000" dirty="0"/>
              <a:t>No confundir con: Cómo me sentí, cómo me fue, qué acierto o qué </a:t>
            </a:r>
            <a:r>
              <a:rPr lang="es-ES_tradnl" sz="2000" dirty="0" smtClean="0"/>
              <a:t>fallas observé</a:t>
            </a:r>
            <a:r>
              <a:rPr lang="es-ES_tradnl" sz="2000" dirty="0"/>
              <a:t>... no son sus observaciones del evento, ya que éstas irán mejor en </a:t>
            </a:r>
            <a:r>
              <a:rPr lang="es-ES_tradnl" sz="2000" dirty="0" err="1" smtClean="0"/>
              <a:t>elpunto</a:t>
            </a:r>
            <a:r>
              <a:rPr lang="es-ES_tradnl" sz="2000" dirty="0" smtClean="0"/>
              <a:t> </a:t>
            </a:r>
            <a:r>
              <a:rPr lang="es-ES_tradnl" sz="2000" dirty="0"/>
              <a:t>anterior.</a:t>
            </a:r>
          </a:p>
          <a:p>
            <a:pPr>
              <a:lnSpc>
                <a:spcPct val="80000"/>
              </a:lnSpc>
              <a:defRPr/>
            </a:pPr>
            <a:r>
              <a:rPr lang="es-ES_tradnl" sz="2000" dirty="0" smtClean="0"/>
              <a:t>___________________________________________</a:t>
            </a:r>
          </a:p>
          <a:p>
            <a:pPr>
              <a:lnSpc>
                <a:spcPct val="80000"/>
              </a:lnSpc>
              <a:defRPr/>
            </a:pPr>
            <a:endParaRPr lang="es-ES_tradnl" sz="2000" b="1" dirty="0"/>
          </a:p>
          <a:p>
            <a:pPr>
              <a:lnSpc>
                <a:spcPct val="80000"/>
              </a:lnSpc>
              <a:defRPr/>
            </a:pPr>
            <a:r>
              <a:rPr lang="es-ES_tradnl" sz="2000" b="1" dirty="0"/>
              <a:t>NOTA</a:t>
            </a:r>
            <a:r>
              <a:rPr lang="es-ES_tradnl" sz="2000" dirty="0"/>
              <a:t>: </a:t>
            </a:r>
            <a:endParaRPr lang="es-ES_tradnl" sz="2000" dirty="0" smtClean="0"/>
          </a:p>
          <a:p>
            <a:pPr>
              <a:lnSpc>
                <a:spcPct val="80000"/>
              </a:lnSpc>
              <a:defRPr/>
            </a:pPr>
            <a:endParaRPr lang="es-ES_tradnl" sz="2000" dirty="0"/>
          </a:p>
          <a:p>
            <a:pPr>
              <a:lnSpc>
                <a:spcPct val="80000"/>
              </a:lnSpc>
              <a:defRPr/>
            </a:pPr>
            <a:r>
              <a:rPr lang="es-ES_tradnl" sz="2000" dirty="0" smtClean="0"/>
              <a:t>Pueden </a:t>
            </a:r>
            <a:r>
              <a:rPr lang="es-ES_tradnl" sz="2000" dirty="0"/>
              <a:t>adicionarse otros aspectos, siempre y cuando se </a:t>
            </a:r>
            <a:r>
              <a:rPr lang="es-ES_tradnl" sz="2000" dirty="0" smtClean="0"/>
              <a:t>consideren útiles </a:t>
            </a:r>
            <a:r>
              <a:rPr lang="es-ES_tradnl" sz="2000" dirty="0"/>
              <a:t>para los objetivos de la sistematización de la experiencia, por ejemplo:</a:t>
            </a:r>
          </a:p>
          <a:p>
            <a:pPr>
              <a:lnSpc>
                <a:spcPct val="80000"/>
              </a:lnSpc>
              <a:defRPr/>
            </a:pPr>
            <a:r>
              <a:rPr lang="es-ES_tradnl" sz="2000" dirty="0"/>
              <a:t>Evaluación de la actividad, </a:t>
            </a:r>
            <a:r>
              <a:rPr lang="es-ES_tradnl" sz="2000" dirty="0" smtClean="0"/>
              <a:t>sugerencias, modificaciones </a:t>
            </a:r>
            <a:r>
              <a:rPr lang="es-ES_tradnl" sz="2000" dirty="0"/>
              <a:t>que podrían </a:t>
            </a:r>
            <a:r>
              <a:rPr lang="es-ES_tradnl" sz="2000" dirty="0" smtClean="0"/>
              <a:t>mejorarla </a:t>
            </a:r>
            <a:r>
              <a:rPr lang="es-ES_tradnl" sz="2000" dirty="0"/>
              <a:t>actividad, otros</a:t>
            </a:r>
            <a:r>
              <a:rPr lang="es-ES_tradnl" sz="2000" dirty="0" smtClean="0"/>
              <a:t>.</a:t>
            </a:r>
          </a:p>
          <a:p>
            <a:pPr>
              <a:lnSpc>
                <a:spcPct val="80000"/>
              </a:lnSpc>
              <a:defRPr/>
            </a:pPr>
            <a:endParaRPr lang="es-ES_tradnl" sz="2000" dirty="0"/>
          </a:p>
          <a:p>
            <a:pPr>
              <a:lnSpc>
                <a:spcPct val="80000"/>
              </a:lnSpc>
              <a:defRPr/>
            </a:pPr>
            <a:r>
              <a:rPr lang="es-ES_tradnl" sz="2000" dirty="0"/>
              <a:t>1 . Documento elaborado con fines docentes por Julio R. Sanabria. Medellín. 2006</a:t>
            </a:r>
          </a:p>
          <a:p>
            <a:pPr>
              <a:lnSpc>
                <a:spcPct val="80000"/>
              </a:lnSpc>
              <a:defRPr/>
            </a:pPr>
            <a:r>
              <a:rPr lang="es-ES_tradnl" sz="2000" dirty="0"/>
              <a:t>2. Ver orientaciones sobre el Diario de Campo, como elemento de sistematización de experiencias. J.R.S.</a:t>
            </a:r>
          </a:p>
          <a:p>
            <a:pPr>
              <a:lnSpc>
                <a:spcPct val="80000"/>
              </a:lnSpc>
              <a:defRPr/>
            </a:pPr>
            <a:r>
              <a:rPr lang="es-ES_tradnl" sz="2000" dirty="0"/>
              <a:t>3 ACERO, Efrén. El Diario de Campo: Medio de Investigación del Docente. En: Revista Actualidad Educativa. Año III. Nº 13. </a:t>
            </a:r>
            <a:r>
              <a:rPr lang="es-ES_tradnl" sz="2000" dirty="0" err="1"/>
              <a:t>S.f.</a:t>
            </a:r>
            <a:r>
              <a:rPr lang="es-ES_tradnl" sz="2000" dirty="0"/>
              <a:t> p. 13 4. </a:t>
            </a:r>
            <a:r>
              <a:rPr lang="es-ES_tradnl" sz="2000" dirty="0" err="1"/>
              <a:t>Ibid.</a:t>
            </a:r>
            <a:r>
              <a:rPr lang="es-ES_tradnl" sz="2000" dirty="0"/>
              <a:t> p.13</a:t>
            </a:r>
            <a:endParaRPr lang="es-AR" sz="2000"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99</TotalTime>
  <Words>1148</Words>
  <Application>Microsoft Office PowerPoint</Application>
  <PresentationFormat>Presentación en pantalla (4:3)</PresentationFormat>
  <Paragraphs>169</Paragraphs>
  <Slides>13</Slides>
  <Notes>1</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    ¿En qué consiste un Registro Pedagógico?  Es un instrumento para dar cuenta de cómo el docente responsable del grupo ha llevado adelante las actividades de investigación con sus alumnos indicando como llevó adelante su secuencia didáctica es decir los objetivos,  contenidos, actividades, estrategias, técnicas, experimentos, entre otros. Favorece la reflexión sobre la praxis, facilitando la toma de decisiones a cerca del proceso de evolución y la relectura de los referentes, acciones éstas, normales en un docente investigador, agente mediador entre la teoría y la práctica educativa.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 qué consiste un Registro Pedagógico?  Es un instrumento para dar cuenta de cómo el docente responsable del grupo ha llevado adelante las actividades de investigación con sus alumnos indicando como llevó adelante su secuencia didáctica es decir los objetivos,  contenidos, actividades, estrategias, técnicas, experimentos, entre otros. Favorece la reflexión sobre la praxis, facilitando la toma de decisiones a cerca del proceso de evolución y la relectura de los referentes, acciones éstas, normales en un docente investigador, agente mediador entre la teoría y la práctica educativa.</dc:title>
  <dc:creator>Sandra</dc:creator>
  <cp:lastModifiedBy>MONCHO</cp:lastModifiedBy>
  <cp:revision>24</cp:revision>
  <dcterms:created xsi:type="dcterms:W3CDTF">2013-04-10T12:07:47Z</dcterms:created>
  <dcterms:modified xsi:type="dcterms:W3CDTF">2013-04-23T12:57:20Z</dcterms:modified>
</cp:coreProperties>
</file>