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64" r:id="rId4"/>
    <p:sldId id="258" r:id="rId5"/>
    <p:sldId id="259" r:id="rId6"/>
    <p:sldId id="260" r:id="rId7"/>
    <p:sldId id="263" r:id="rId8"/>
    <p:sldId id="262" r:id="rId9"/>
    <p:sldId id="261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40" autoAdjust="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38953-2F6C-46BE-8116-DF43D6C7CAA4}" type="datetimeFigureOut">
              <a:rPr lang="es-ES" smtClean="0"/>
              <a:pPr/>
              <a:t>23/04/2012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022F0-3D79-476E-9E7E-9129A198F8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EDUCACIÓN</a:t>
            </a:r>
            <a:r>
              <a:rPr lang="es-ES" baseline="0" dirty="0" smtClean="0"/>
              <a:t> INTEGRAL E INTEGRADORA: Resolución 314/12 – MCE – Fsa.-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022F0-3D79-476E-9E7E-9129A198F813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16A3-0246-424E-9AC0-0B3441FD27C2}" type="datetimeFigureOut">
              <a:rPr lang="es-ES" smtClean="0"/>
              <a:pPr/>
              <a:t>23/04/2012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80D9-0F31-43C8-B9E4-D0C9D1C8BFA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16A3-0246-424E-9AC0-0B3441FD27C2}" type="datetimeFigureOut">
              <a:rPr lang="es-ES" smtClean="0"/>
              <a:pPr/>
              <a:t>23/04/2012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80D9-0F31-43C8-B9E4-D0C9D1C8BF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16A3-0246-424E-9AC0-0B3441FD27C2}" type="datetimeFigureOut">
              <a:rPr lang="es-ES" smtClean="0"/>
              <a:pPr/>
              <a:t>23/04/2012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80D9-0F31-43C8-B9E4-D0C9D1C8BF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16A3-0246-424E-9AC0-0B3441FD27C2}" type="datetimeFigureOut">
              <a:rPr lang="es-ES" smtClean="0"/>
              <a:pPr/>
              <a:t>23/04/2012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80D9-0F31-43C8-B9E4-D0C9D1C8BF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16A3-0246-424E-9AC0-0B3441FD27C2}" type="datetimeFigureOut">
              <a:rPr lang="es-ES" smtClean="0"/>
              <a:pPr/>
              <a:t>23/04/2012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9DD80D9-0F31-43C8-B9E4-D0C9D1C8BF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16A3-0246-424E-9AC0-0B3441FD27C2}" type="datetimeFigureOut">
              <a:rPr lang="es-ES" smtClean="0"/>
              <a:pPr/>
              <a:t>23/04/2012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80D9-0F31-43C8-B9E4-D0C9D1C8BF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16A3-0246-424E-9AC0-0B3441FD27C2}" type="datetimeFigureOut">
              <a:rPr lang="es-ES" smtClean="0"/>
              <a:pPr/>
              <a:t>23/04/2012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80D9-0F31-43C8-B9E4-D0C9D1C8BF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16A3-0246-424E-9AC0-0B3441FD27C2}" type="datetimeFigureOut">
              <a:rPr lang="es-ES" smtClean="0"/>
              <a:pPr/>
              <a:t>23/04/2012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80D9-0F31-43C8-B9E4-D0C9D1C8BF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16A3-0246-424E-9AC0-0B3441FD27C2}" type="datetimeFigureOut">
              <a:rPr lang="es-ES" smtClean="0"/>
              <a:pPr/>
              <a:t>23/04/2012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80D9-0F31-43C8-B9E4-D0C9D1C8BF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16A3-0246-424E-9AC0-0B3441FD27C2}" type="datetimeFigureOut">
              <a:rPr lang="es-ES" smtClean="0"/>
              <a:pPr/>
              <a:t>23/04/2012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80D9-0F31-43C8-B9E4-D0C9D1C8BF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16A3-0246-424E-9AC0-0B3441FD27C2}" type="datetimeFigureOut">
              <a:rPr lang="es-ES" smtClean="0"/>
              <a:pPr/>
              <a:t>23/04/2012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80D9-0F31-43C8-B9E4-D0C9D1C8BF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08E16A3-0246-424E-9AC0-0B3441FD27C2}" type="datetimeFigureOut">
              <a:rPr lang="es-ES" smtClean="0"/>
              <a:pPr/>
              <a:t>23/04/2012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9DD80D9-0F31-43C8-B9E4-D0C9D1C8BF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1214422"/>
            <a:ext cx="6807669" cy="3429024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57158" y="5429264"/>
            <a:ext cx="8215370" cy="1000132"/>
          </a:xfrm>
        </p:spPr>
        <p:txBody>
          <a:bodyPr>
            <a:normAutofit fontScale="90000"/>
          </a:bodyPr>
          <a:lstStyle/>
          <a:p>
            <a:r>
              <a:rPr lang="es-ES" i="1" u="sng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El aprendizaje, basado en el desarrollo de capacidades</a:t>
            </a:r>
            <a:endParaRPr lang="es-ES" i="1" u="sng" dirty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00100" y="357166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EDUCACIÓN</a:t>
            </a:r>
            <a:r>
              <a:rPr lang="es-ES" baseline="0" dirty="0" smtClean="0"/>
              <a:t> INTEGRAL E INTEGRADORA: Resolución 314/12 – MCE – Fsa.-</a:t>
            </a:r>
            <a:endParaRPr lang="es-E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Fracaso escolar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Se busca encontrar y remover la raíz pedagógica del fracaso escolar para permitir la escolarización total, oportuna, sostenida y plena. Para ello se toma como referencia el desarrollo de capacidades como propuesta pedagógica general.</a:t>
            </a:r>
          </a:p>
          <a:p>
            <a:r>
              <a:rPr lang="es-ES" dirty="0" smtClean="0"/>
              <a:t>El logro efectivo de trayectorias educativas oportunas para los alumnos, obliga a pensar en varias estrategias que combinen componentes </a:t>
            </a:r>
            <a:r>
              <a:rPr lang="es-ES" b="1" u="sng" dirty="0" smtClean="0"/>
              <a:t>preventivos y paliativos </a:t>
            </a:r>
            <a:r>
              <a:rPr lang="es-ES" dirty="0" smtClean="0"/>
              <a:t>a fin de encarar el fracaso escolar.</a:t>
            </a:r>
            <a:endParaRPr lang="es-ES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Estrategias contra el fracaso escolar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b="1" u="sng" dirty="0" smtClean="0"/>
              <a:t>Preventivas: </a:t>
            </a:r>
            <a:r>
              <a:rPr lang="es-ES" sz="2800" dirty="0" smtClean="0"/>
              <a:t> son aquellas que se activan ante grupos que corren el riesgo de afrontar una situación de alteración en su itinerario escolar.</a:t>
            </a:r>
          </a:p>
          <a:p>
            <a:r>
              <a:rPr lang="es-ES" sz="2800" b="1" u="sng" dirty="0" smtClean="0"/>
              <a:t>Paliativas:</a:t>
            </a:r>
            <a:r>
              <a:rPr lang="es-ES" sz="2800" b="1" dirty="0" smtClean="0"/>
              <a:t> </a:t>
            </a:r>
            <a:r>
              <a:rPr lang="es-ES" sz="2800" dirty="0" smtClean="0"/>
              <a:t>son aquellas dirigidas a reparar las consecuencias cognitivas y socio-afectivas  derivadas de una situación de alteración en el itinerario escolar.</a:t>
            </a:r>
          </a:p>
          <a:p>
            <a:r>
              <a:rPr lang="es-ES" sz="2000" dirty="0" smtClean="0"/>
              <a:t>Las acciones preventivas y paliativas son áreas de trabajo que atienden a una misma preocupación. En la medida que las acciones preventivas se van instituyendo como partes intrínsecas de las prácticas escolares, las medidas paliativas tenderán a concentrarse en situaciones excepcionales.</a:t>
            </a:r>
            <a:endParaRPr lang="es-ES" sz="2000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Propuestas de categorización de estrategias pedagógicas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</p:txBody>
      </p:sp>
      <p:pic>
        <p:nvPicPr>
          <p:cNvPr id="4" name="3 Imagen" descr="RESOLUCION 3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285992"/>
            <a:ext cx="8004338" cy="3659332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 smtClean="0"/>
              <a:t>Indicadores básicos para orientar las líneas de políticas educativas provincial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92500"/>
          </a:bodyPr>
          <a:lstStyle/>
          <a:p>
            <a:r>
              <a:rPr lang="es-ES" u="sng" dirty="0" smtClean="0"/>
              <a:t>Indicadores anuales</a:t>
            </a:r>
            <a:r>
              <a:rPr lang="es-ES" dirty="0" smtClean="0"/>
              <a:t>: relacionan la matrícula al inicio del año lectivo con la finalización de ese año y los procesos que suceden en ese periodo de tiempo. (Ej. Tasa de promoción anual por grado e índice de </a:t>
            </a:r>
            <a:r>
              <a:rPr lang="es-ES" dirty="0" err="1" smtClean="0"/>
              <a:t>repitencia</a:t>
            </a:r>
            <a:r>
              <a:rPr lang="es-ES" dirty="0" smtClean="0"/>
              <a:t>.)</a:t>
            </a:r>
          </a:p>
          <a:p>
            <a:r>
              <a:rPr lang="es-ES" u="sng" dirty="0" smtClean="0"/>
              <a:t>Indicadores interanuales:</a:t>
            </a:r>
            <a:r>
              <a:rPr lang="es-ES" dirty="0" smtClean="0"/>
              <a:t> relacionan la matricula de dos periodos consecutivos y los proceso que suceden en ese lapso de tiempo.</a:t>
            </a:r>
          </a:p>
          <a:p>
            <a:r>
              <a:rPr lang="es-ES" dirty="0" smtClean="0"/>
              <a:t>(Ej. Tasa de promoción efectiva, tasa de abandono o deserción escolar.)</a:t>
            </a:r>
          </a:p>
          <a:p>
            <a:r>
              <a:rPr lang="es-ES" dirty="0" smtClean="0"/>
              <a:t>Los datos son provistos por la Dirección de Planeamiento para todos los niveles de gestión.</a:t>
            </a:r>
          </a:p>
          <a:p>
            <a:endParaRPr lang="es-ES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Conclusiones:</a:t>
            </a:r>
            <a:br>
              <a:rPr lang="es-ES" dirty="0" smtClean="0"/>
            </a:br>
            <a:r>
              <a:rPr lang="es-ES" dirty="0" smtClean="0"/>
              <a:t>Normativa y Aplicación	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NO bastan las normas para establecer una efectiva aplicación y ejecución de los proyectos educativos planteados en la política educativa nacional o provincial. </a:t>
            </a:r>
          </a:p>
          <a:p>
            <a:r>
              <a:rPr lang="es-ES" dirty="0" smtClean="0"/>
              <a:t>Es necesario el compromiso social, de todas las partes involucradas, y </a:t>
            </a:r>
            <a:r>
              <a:rPr lang="es-ES" dirty="0" err="1" smtClean="0"/>
              <a:t>escencialmente</a:t>
            </a:r>
            <a:r>
              <a:rPr lang="es-ES" dirty="0" smtClean="0"/>
              <a:t>  la aceptación y la </a:t>
            </a:r>
            <a:r>
              <a:rPr lang="es-ES" dirty="0" err="1" smtClean="0"/>
              <a:t>desición</a:t>
            </a:r>
            <a:r>
              <a:rPr lang="es-ES" dirty="0" smtClean="0"/>
              <a:t> de todos los actores sociales involucrados para lograr que las estrategias y acciones sean coordinadas y los objetivos </a:t>
            </a:r>
            <a:r>
              <a:rPr lang="es-ES" dirty="0" err="1" smtClean="0"/>
              <a:t>concensuados</a:t>
            </a:r>
            <a:r>
              <a:rPr lang="es-ES" dirty="0" smtClean="0"/>
              <a:t>. Solo así podremos lograr una educación integrada e integradora. Es decir una educación plena.</a:t>
            </a:r>
            <a:endParaRPr lang="es-E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CAPACIDADES	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3571876"/>
            <a:ext cx="8229600" cy="19288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000" dirty="0" smtClean="0"/>
              <a:t>Áreas más comprometidas en esta acción:</a:t>
            </a:r>
          </a:p>
          <a:p>
            <a:r>
              <a:rPr lang="es-ES" sz="2000" dirty="0" smtClean="0"/>
              <a:t>COMPRENSIÓN LECTORA</a:t>
            </a:r>
          </a:p>
          <a:p>
            <a:r>
              <a:rPr lang="es-ES" sz="2000" dirty="0" smtClean="0"/>
              <a:t>EXPERESIÓN ORAL</a:t>
            </a:r>
          </a:p>
          <a:p>
            <a:r>
              <a:rPr lang="es-ES" sz="2000" dirty="0" smtClean="0"/>
              <a:t> PRODUCCIÓN ESCRITA </a:t>
            </a:r>
          </a:p>
          <a:p>
            <a:r>
              <a:rPr lang="es-ES" sz="2000" dirty="0" smtClean="0"/>
              <a:t>OTRAS COMPETEN CIAS  COMUNICATIVAS</a:t>
            </a:r>
            <a:endParaRPr lang="es-ES" sz="2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571472" y="1142984"/>
            <a:ext cx="8286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IMPLICA UNA CUALIDAD O CONJUNTO DE CUALIDADES INTELECTUALES, ANÍMICAS  Y EJECUTIVAS INHERENTES A LAS PERSONAS.</a:t>
            </a:r>
          </a:p>
          <a:p>
            <a:endParaRPr lang="es-ES" dirty="0" smtClean="0"/>
          </a:p>
          <a:p>
            <a:r>
              <a:rPr lang="es-ES" dirty="0" smtClean="0"/>
              <a:t>El logro de capacidades es una responsabilidad compartida entre todos los niveles educativos y requiere un abordaje integral a lo largo de la escolaridad.</a:t>
            </a:r>
          </a:p>
          <a:p>
            <a:r>
              <a:rPr lang="es-ES" dirty="0" smtClean="0"/>
              <a:t>Tiene expresiones particulares y visibles en la organización del trabajo del aula como las experiencias de  aprendizajes para el estudiante y la selección y priorización de contenidos para desarrollar esas capacidades.</a:t>
            </a:r>
            <a:endParaRPr lang="es-E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Características centrales de las capacidades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r>
              <a:rPr lang="es-ES" sz="2000" dirty="0" smtClean="0"/>
              <a:t>Están constituidas por la integración y la potencialidad evolutiva.</a:t>
            </a:r>
          </a:p>
          <a:p>
            <a:r>
              <a:rPr lang="es-ES" sz="2000" dirty="0" smtClean="0"/>
              <a:t>Se combinan en grados crecientes de complejidad, corresponden a diferentes dominios:</a:t>
            </a:r>
          </a:p>
          <a:p>
            <a:r>
              <a:rPr lang="es-ES" sz="2000" u="sng" dirty="0" smtClean="0"/>
              <a:t>Cognitivos: </a:t>
            </a:r>
            <a:r>
              <a:rPr lang="es-ES" sz="2000" dirty="0" smtClean="0"/>
              <a:t>movilizan una amplia gama de habilidades de la persona para conocer, comprender y actuar en la vida.</a:t>
            </a:r>
          </a:p>
          <a:p>
            <a:r>
              <a:rPr lang="es-ES" sz="2000" u="sng" dirty="0" smtClean="0"/>
              <a:t>Actitudinales,</a:t>
            </a:r>
            <a:r>
              <a:rPr lang="es-ES" sz="2000" dirty="0" smtClean="0"/>
              <a:t> </a:t>
            </a:r>
            <a:r>
              <a:rPr lang="es-ES" sz="2000" u="sng" dirty="0"/>
              <a:t>P</a:t>
            </a:r>
            <a:r>
              <a:rPr lang="es-ES" sz="2000" u="sng" dirty="0" smtClean="0"/>
              <a:t>erceptuales y anímicos:</a:t>
            </a:r>
            <a:r>
              <a:rPr lang="es-ES" sz="2000" dirty="0" smtClean="0"/>
              <a:t> vinculados al desarrollo social y comunicativo, que se potencia con la interacción con otras personas, docentes, alumnos, familiares…</a:t>
            </a:r>
          </a:p>
          <a:p>
            <a:r>
              <a:rPr lang="es-ES" sz="2000" dirty="0" smtClean="0"/>
              <a:t>El desarrollo didáctico esta ligado a la creación articulada, secuenciada e intensiva de situaciones relevantes.</a:t>
            </a:r>
          </a:p>
          <a:p>
            <a:r>
              <a:rPr lang="es-ES" sz="2000" dirty="0" smtClean="0"/>
              <a:t>Se produce operando diferentes contenidos que deben expresar conceptos  en diferentes disciplinas, a través de estrategias ligadas al contexto y particularidades del perfil del ciudadano formoseño.</a:t>
            </a:r>
            <a:endParaRPr lang="es-ES" sz="2000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TRABAJO CON OTROS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CENTRADA EN LA EXPERIENCIA SOSTENIDA DE COOPERACIÓN Y COMPROMISO RECÍPROCO CON EL ESTUDIO Y LA PROMOCIÓN AÑO POR AÑO, DENTRO DEL GRUPO CLASE Y LA ESCUELA.</a:t>
            </a:r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Resolución de problemas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57428"/>
          </a:xfrm>
        </p:spPr>
        <p:txBody>
          <a:bodyPr>
            <a:normAutofit/>
          </a:bodyPr>
          <a:lstStyle/>
          <a:p>
            <a:r>
              <a:rPr lang="es-ES" dirty="0" smtClean="0"/>
              <a:t>Centrada en la metodología de comprensión de las situaciones y su modificación a partir de la aplicación de conceptos estructurantes de las disciplinas.</a:t>
            </a:r>
            <a:endParaRPr lang="es-ES" dirty="0"/>
          </a:p>
        </p:txBody>
      </p:sp>
      <p:pic>
        <p:nvPicPr>
          <p:cNvPr id="4" name="3 Imagen" descr="sordo01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3000372"/>
            <a:ext cx="5618170" cy="3357586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JUICIO CRÍTICO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86122"/>
          </a:xfrm>
        </p:spPr>
        <p:txBody>
          <a:bodyPr/>
          <a:lstStyle/>
          <a:p>
            <a:r>
              <a:rPr lang="es-ES" dirty="0" smtClean="0"/>
              <a:t>CENTRADA EN LA ARTICULACIÓN DE CONCEPTOS DE LAS DISCIPLINAS, VALORES Y METODOLOGÍAS DE ANÁLISIS PARA FORMULAR POSTURAS Y FUNDAMENTAR ACCIONES PERSONALES.</a:t>
            </a:r>
            <a:endParaRPr lang="es-E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Capacidades vinculadas a la </a:t>
            </a:r>
            <a:br>
              <a:rPr lang="es-ES" dirty="0" smtClean="0"/>
            </a:br>
            <a:r>
              <a:rPr lang="es-ES" dirty="0" smtClean="0"/>
              <a:t>enseñanza efectiva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A) capacidad de organizar e implementar propuestas de enseñanza para desarrollar el currículo correspondiente al grado o área a cargo.</a:t>
            </a:r>
          </a:p>
          <a:p>
            <a:r>
              <a:rPr lang="es-ES" dirty="0" smtClean="0"/>
              <a:t>B) Capacidad de diseñar propuestas alternativas de enseñanza para atenuar la diversidad de alumnos</a:t>
            </a:r>
          </a:p>
          <a:p>
            <a:r>
              <a:rPr lang="es-ES" dirty="0" smtClean="0"/>
              <a:t>C) Capacidad de trabajar en equipo en un marco institucional privilegiando la coherencia e integridad del itinerario formativo de sus alumnos.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/>
          </a:bodyPr>
          <a:lstStyle/>
          <a:p>
            <a:r>
              <a:rPr lang="es-ES" u="sng" dirty="0" smtClean="0">
                <a:solidFill>
                  <a:srgbClr val="FF0000"/>
                </a:solidFill>
              </a:rPr>
              <a:t>ESTRATEGIAS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sz="3100" dirty="0" smtClean="0"/>
              <a:t>DESARROLLO Y EVALUACIÓN DE APRENDIZAJES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2357430"/>
            <a:ext cx="8229600" cy="3757625"/>
          </a:xfrm>
        </p:spPr>
        <p:txBody>
          <a:bodyPr>
            <a:noAutofit/>
          </a:bodyPr>
          <a:lstStyle/>
          <a:p>
            <a:r>
              <a:rPr lang="es-ES" sz="2800" dirty="0" smtClean="0"/>
              <a:t>Las estrategias de enseñanza serán los dispositivos que ponga en juego el docente para promover el desarrollo de una capacidad y la apropiación de contenidos necesario.</a:t>
            </a:r>
          </a:p>
          <a:p>
            <a:r>
              <a:rPr lang="es-ES" sz="2800" dirty="0" smtClean="0"/>
              <a:t>Así, las estrategias de aprendizajes que desplieguen los alumnos, les permitirán lograr el desarrollo de sus capacidades.</a:t>
            </a:r>
            <a:endParaRPr lang="es-ES" sz="2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diversity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2571744"/>
            <a:ext cx="5100651" cy="3643322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Orientaciones para el enfoque de escolarización plena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 decide y completa a partir de una escolarización:</a:t>
            </a:r>
          </a:p>
          <a:p>
            <a:pPr marL="514350" indent="-514350">
              <a:buFont typeface="+mj-lt"/>
              <a:buAutoNum type="alphaLcParenR"/>
            </a:pPr>
            <a:r>
              <a:rPr lang="es-ES" dirty="0" smtClean="0"/>
              <a:t>Total</a:t>
            </a:r>
          </a:p>
          <a:p>
            <a:pPr marL="514350" indent="-514350">
              <a:buFont typeface="+mj-lt"/>
              <a:buAutoNum type="alphaLcParenR"/>
            </a:pPr>
            <a:r>
              <a:rPr lang="es-ES" dirty="0" smtClean="0"/>
              <a:t>Oportuna</a:t>
            </a:r>
          </a:p>
          <a:p>
            <a:pPr marL="514350" indent="-514350">
              <a:buFont typeface="+mj-lt"/>
              <a:buAutoNum type="alphaLcParenR"/>
            </a:pPr>
            <a:r>
              <a:rPr lang="es-ES" dirty="0" smtClean="0"/>
              <a:t>Sostenida</a:t>
            </a:r>
          </a:p>
          <a:p>
            <a:pPr marL="514350" indent="-514350">
              <a:buFont typeface="+mj-lt"/>
              <a:buAutoNum type="alphaLcParenR"/>
            </a:pPr>
            <a:r>
              <a:rPr lang="es-ES" dirty="0" smtClean="0"/>
              <a:t>Plena.</a:t>
            </a:r>
            <a:endParaRPr lang="es-E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80</TotalTime>
  <Words>825</Words>
  <Application>Microsoft Office PowerPoint</Application>
  <PresentationFormat>Presentación en pantalla (4:3)</PresentationFormat>
  <Paragraphs>56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Vértice</vt:lpstr>
      <vt:lpstr>El aprendizaje, basado en el desarrollo de capacidades</vt:lpstr>
      <vt:lpstr>CAPACIDADES </vt:lpstr>
      <vt:lpstr>Características centrales de las capacidades</vt:lpstr>
      <vt:lpstr>TRABAJO CON OTROS</vt:lpstr>
      <vt:lpstr>Resolución de problemas</vt:lpstr>
      <vt:lpstr>JUICIO CRÍTICO</vt:lpstr>
      <vt:lpstr>Capacidades vinculadas a la  enseñanza efectiva</vt:lpstr>
      <vt:lpstr>ESTRATEGIAS DESARROLLO Y EVALUACIÓN DE APRENDIZAJES</vt:lpstr>
      <vt:lpstr>Orientaciones para el enfoque de escolarización plena</vt:lpstr>
      <vt:lpstr>Fracaso escolar</vt:lpstr>
      <vt:lpstr>Estrategias contra el fracaso escolar</vt:lpstr>
      <vt:lpstr>Propuestas de categorización de estrategias pedagógicas</vt:lpstr>
      <vt:lpstr>Indicadores básicos para orientar las líneas de políticas educativas provincial</vt:lpstr>
      <vt:lpstr>Conclusiones: Normativa y Aplicación 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aprendizaje, basado en el desarrollo de capacidades</dc:title>
  <dc:creator>pc</dc:creator>
  <cp:lastModifiedBy>monchosky</cp:lastModifiedBy>
  <cp:revision>17</cp:revision>
  <dcterms:created xsi:type="dcterms:W3CDTF">2012-04-23T16:58:07Z</dcterms:created>
  <dcterms:modified xsi:type="dcterms:W3CDTF">2012-04-23T20:58:55Z</dcterms:modified>
</cp:coreProperties>
</file>